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9" r:id="rId3"/>
    <p:sldId id="298" r:id="rId4"/>
    <p:sldId id="301" r:id="rId5"/>
    <p:sldId id="302" r:id="rId6"/>
    <p:sldId id="318" r:id="rId7"/>
    <p:sldId id="316" r:id="rId8"/>
    <p:sldId id="317" r:id="rId9"/>
    <p:sldId id="319" r:id="rId10"/>
    <p:sldId id="321" r:id="rId11"/>
    <p:sldId id="320" r:id="rId12"/>
    <p:sldId id="315" r:id="rId13"/>
    <p:sldId id="312" r:id="rId14"/>
    <p:sldId id="314" r:id="rId15"/>
    <p:sldId id="313" r:id="rId16"/>
    <p:sldId id="266" r:id="rId17"/>
    <p:sldId id="311" r:id="rId18"/>
    <p:sldId id="305" r:id="rId19"/>
    <p:sldId id="257" r:id="rId20"/>
    <p:sldId id="308" r:id="rId21"/>
    <p:sldId id="272" r:id="rId22"/>
    <p:sldId id="310" r:id="rId23"/>
    <p:sldId id="268" r:id="rId24"/>
    <p:sldId id="271" r:id="rId25"/>
    <p:sldId id="307" r:id="rId26"/>
    <p:sldId id="26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3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291" autoAdjust="0"/>
  </p:normalViewPr>
  <p:slideViewPr>
    <p:cSldViewPr snapToGrid="0">
      <p:cViewPr varScale="1">
        <p:scale>
          <a:sx n="68" d="100"/>
          <a:sy n="68" d="100"/>
        </p:scale>
        <p:origin x="7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E6F1C6-F9AC-4B11-99B1-159F998CBE0A}" type="datetimeFigureOut">
              <a:rPr lang="en-US" smtClean="0"/>
              <a:t>3/29/2022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606DD3-DF81-49E8-970F-49B764803D0B}" type="slidenum">
              <a:rPr lang="en-US" smtClean="0"/>
              <a:t>‹#›</a:t>
            </a:fld>
            <a:endParaRPr lang="en-US"/>
          </a:p>
        </p:txBody>
      </p:sp>
    </p:spTree>
    <p:extLst>
      <p:ext uri="{BB962C8B-B14F-4D97-AF65-F5344CB8AC3E}">
        <p14:creationId xmlns:p14="http://schemas.microsoft.com/office/powerpoint/2010/main" val="676005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f93af7ef3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f93af7ef3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f700b49e8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f700b49e8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Signed in or cookie activity people should be kept track and give recommendation. </a:t>
            </a:r>
            <a:endParaRPr/>
          </a:p>
          <a:p>
            <a:pPr marL="0" lvl="0" indent="0" algn="l" rtl="0">
              <a:spcBef>
                <a:spcPts val="0"/>
              </a:spcBef>
              <a:spcAft>
                <a:spcPts val="0"/>
              </a:spcAft>
              <a:buNone/>
            </a:pPr>
            <a:r>
              <a:rPr lang="en-GB"/>
              <a:t>This week buys / products about run out/ : recommendations</a:t>
            </a:r>
            <a:endParaRPr/>
          </a:p>
          <a:p>
            <a:pPr marL="0" lvl="0" indent="0" algn="l" rtl="0">
              <a:spcBef>
                <a:spcPts val="0"/>
              </a:spcBef>
              <a:spcAft>
                <a:spcPts val="0"/>
              </a:spcAft>
              <a:buNone/>
            </a:pPr>
            <a:r>
              <a:rPr lang="en-GB"/>
              <a:t>Bring in Machine learning. Recommendations based on data; now let the machine learn and track; computational power unparalleled train it for the right category of data. Data over the years collected (730 data points per consumer) can be used to train the MLmodels</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f7eaffc41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f7eaffc41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8"/>
        <p:cNvGrpSpPr/>
        <p:nvPr/>
      </p:nvGrpSpPr>
      <p:grpSpPr>
        <a:xfrm>
          <a:off x="0" y="0"/>
          <a:ext cx="0" cy="0"/>
          <a:chOff x="0" y="0"/>
          <a:chExt cx="0" cy="0"/>
        </a:xfrm>
      </p:grpSpPr>
      <p:sp>
        <p:nvSpPr>
          <p:cNvPr id="4529" name="Google Shape;4529;g9bda1860e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0" name="Google Shape;4530;g9bda1860e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451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spc="-5" dirty="0">
                <a:solidFill>
                  <a:srgbClr val="292929"/>
                </a:solidFill>
                <a:effectLst/>
                <a:latin typeface="Georgia" panose="02040502050405020303" pitchFamily="18" charset="0"/>
                <a:ea typeface="Calibri" panose="020F0502020204030204" pitchFamily="34" charset="0"/>
                <a:cs typeface="Times New Roman" panose="02020603050405020304" pitchFamily="18" charset="0"/>
              </a:rPr>
              <a:t>As it is clear from the definition above, artificial intelligence consists of computers trying to mimic the human behavior and intelligence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7E713B2-8DC6-47CA-A80A-A04F423F1F7A}" type="slidenum">
              <a:rPr lang="en-US" smtClean="0"/>
              <a:t>3</a:t>
            </a:fld>
            <a:endParaRPr lang="en-US"/>
          </a:p>
        </p:txBody>
      </p:sp>
    </p:spTree>
    <p:extLst>
      <p:ext uri="{BB962C8B-B14F-4D97-AF65-F5344CB8AC3E}">
        <p14:creationId xmlns:p14="http://schemas.microsoft.com/office/powerpoint/2010/main" val="1953274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e7858896dd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e7858896dd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d9f02a8689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d9f02a8689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AI opportunities span across multiple industries, from Retail to Manufacturing to health care.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There are hundreds of Business critical use cases</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b="1" dirty="0">
                <a:solidFill>
                  <a:schemeClr val="dk1"/>
                </a:solidFill>
              </a:rPr>
              <a:t>Our Goal with Google Cloud AI is to Empower every Enterprise to transform their Business through AI</a:t>
            </a:r>
            <a:endParaRPr b="1"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As you can see we have so many business critical use cases.. In Retail itself the AI spend is expected to be $7.3 Billion by 2022</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sz="1200" dirty="0">
                <a:solidFill>
                  <a:srgbClr val="222222"/>
                </a:solidFill>
                <a:highlight>
                  <a:schemeClr val="lt1"/>
                </a:highlight>
                <a:latin typeface="Roboto"/>
                <a:ea typeface="Roboto"/>
                <a:cs typeface="Roboto"/>
                <a:sym typeface="Roboto"/>
              </a:rPr>
              <a:t>A recent report released by Capgemini's Research Institute estimated that global annual </a:t>
            </a:r>
            <a:r>
              <a:rPr lang="en" sz="1200" b="1" dirty="0">
                <a:solidFill>
                  <a:srgbClr val="222222"/>
                </a:solidFill>
                <a:highlight>
                  <a:schemeClr val="lt1"/>
                </a:highlight>
                <a:latin typeface="Roboto"/>
                <a:ea typeface="Roboto"/>
                <a:cs typeface="Roboto"/>
                <a:sym typeface="Roboto"/>
              </a:rPr>
              <a:t>spending</a:t>
            </a:r>
            <a:r>
              <a:rPr lang="en" sz="1200" dirty="0">
                <a:solidFill>
                  <a:srgbClr val="222222"/>
                </a:solidFill>
                <a:highlight>
                  <a:schemeClr val="lt1"/>
                </a:highlight>
                <a:latin typeface="Roboto"/>
                <a:ea typeface="Roboto"/>
                <a:cs typeface="Roboto"/>
                <a:sym typeface="Roboto"/>
              </a:rPr>
              <a:t> on </a:t>
            </a:r>
            <a:r>
              <a:rPr lang="en" sz="1200" b="1" dirty="0">
                <a:solidFill>
                  <a:srgbClr val="222222"/>
                </a:solidFill>
                <a:highlight>
                  <a:schemeClr val="lt1"/>
                </a:highlight>
                <a:latin typeface="Roboto"/>
                <a:ea typeface="Roboto"/>
                <a:cs typeface="Roboto"/>
                <a:sym typeface="Roboto"/>
              </a:rPr>
              <a:t>AI</a:t>
            </a:r>
            <a:r>
              <a:rPr lang="en" sz="1200" dirty="0">
                <a:solidFill>
                  <a:srgbClr val="222222"/>
                </a:solidFill>
                <a:highlight>
                  <a:schemeClr val="lt1"/>
                </a:highlight>
                <a:latin typeface="Roboto"/>
                <a:ea typeface="Roboto"/>
                <a:cs typeface="Roboto"/>
                <a:sym typeface="Roboto"/>
              </a:rPr>
              <a:t> by </a:t>
            </a:r>
            <a:r>
              <a:rPr lang="en" sz="1200" b="1" dirty="0">
                <a:solidFill>
                  <a:srgbClr val="222222"/>
                </a:solidFill>
                <a:highlight>
                  <a:schemeClr val="lt1"/>
                </a:highlight>
                <a:latin typeface="Roboto"/>
                <a:ea typeface="Roboto"/>
                <a:cs typeface="Roboto"/>
                <a:sym typeface="Roboto"/>
              </a:rPr>
              <a:t>retailers</a:t>
            </a:r>
            <a:r>
              <a:rPr lang="en" sz="1200" dirty="0">
                <a:solidFill>
                  <a:srgbClr val="222222"/>
                </a:solidFill>
                <a:highlight>
                  <a:schemeClr val="lt1"/>
                </a:highlight>
                <a:latin typeface="Roboto"/>
                <a:ea typeface="Roboto"/>
                <a:cs typeface="Roboto"/>
                <a:sym typeface="Roboto"/>
              </a:rPr>
              <a:t> is estimated to reach </a:t>
            </a:r>
            <a:r>
              <a:rPr lang="en" sz="1200" b="1" dirty="0">
                <a:solidFill>
                  <a:srgbClr val="222222"/>
                </a:solidFill>
                <a:highlight>
                  <a:schemeClr val="lt1"/>
                </a:highlight>
                <a:latin typeface="Roboto"/>
                <a:ea typeface="Roboto"/>
                <a:cs typeface="Roboto"/>
                <a:sym typeface="Roboto"/>
              </a:rPr>
              <a:t>$7.3 billion</a:t>
            </a:r>
            <a:r>
              <a:rPr lang="en" sz="1200" dirty="0">
                <a:solidFill>
                  <a:srgbClr val="222222"/>
                </a:solidFill>
                <a:highlight>
                  <a:schemeClr val="lt1"/>
                </a:highlight>
                <a:latin typeface="Roboto"/>
                <a:ea typeface="Roboto"/>
                <a:cs typeface="Roboto"/>
                <a:sym typeface="Roboto"/>
              </a:rPr>
              <a:t> by 2022.</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Manufacturing - Supply chain optomization is a key use case</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In Healthcare we are barely scratching the surface.. Opportunities from Genome Analysis to Transforming healthcare delivery to patients Imagine the potential here</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Training 3D medical imaging models… </a:t>
            </a: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rPr>
              <a:t>Computer vision against X-rays shows promises to help pinpoint diseases; AI shows promises in detecting drug safety; ML shows promises to find patterns within a population</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solidFill>
                  <a:schemeClr val="dk1"/>
                </a:solidFill>
              </a:rPr>
              <a:t>Example use-cases across industries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d9f02a8689_0_194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d9f02a8689_0_19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rgbClr val="434343"/>
                </a:solidFill>
                <a:latin typeface="Roboto"/>
                <a:ea typeface="Roboto"/>
                <a:cs typeface="Roboto"/>
                <a:sym typeface="Roboto"/>
              </a:rPr>
              <a:t>There are many users within an organization who have a part to play in the ML lifecycle. Consider a product manager, who can simply type a natural language query using our Data QnA to pull necessary insights from BigQuery. To a data scientist who dabbles with different aspects of building and validating models. To an ML engineer who is responsible for the model to work without issues to end users in production systems. There are several users with different needs, and we have thoughtfully built a comprehensive platform to serve them all.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5"/>
        <p:cNvGrpSpPr/>
        <p:nvPr/>
      </p:nvGrpSpPr>
      <p:grpSpPr>
        <a:xfrm>
          <a:off x="0" y="0"/>
          <a:ext cx="0" cy="0"/>
          <a:chOff x="0" y="0"/>
          <a:chExt cx="0" cy="0"/>
        </a:xfrm>
      </p:grpSpPr>
      <p:sp>
        <p:nvSpPr>
          <p:cNvPr id="3986" name="Google Shape;3986;ga7a118b3f5_1_25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7" name="Google Shape;3987;ga7a118b3f5_1_25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e7858896dd_0_6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e7858896dd_0_6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44FA66-FCA9-432D-9448-E25D20E35A98}" type="slidenum">
              <a:rPr lang="en-US" smtClean="0"/>
              <a:t>19</a:t>
            </a:fld>
            <a:endParaRPr lang="en-US"/>
          </a:p>
        </p:txBody>
      </p:sp>
    </p:spTree>
    <p:extLst>
      <p:ext uri="{BB962C8B-B14F-4D97-AF65-F5344CB8AC3E}">
        <p14:creationId xmlns:p14="http://schemas.microsoft.com/office/powerpoint/2010/main" val="4085412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ource Serif Pro" panose="02040603050405020204" pitchFamily="18" charset="0"/>
              </a:rPr>
              <a:t>The MLOps life cycle includes 4 major areas</a:t>
            </a:r>
            <a:endParaRPr lang="en-US" dirty="0"/>
          </a:p>
        </p:txBody>
      </p:sp>
      <p:sp>
        <p:nvSpPr>
          <p:cNvPr id="4" name="Slide Number Placeholder 3"/>
          <p:cNvSpPr>
            <a:spLocks noGrp="1"/>
          </p:cNvSpPr>
          <p:nvPr>
            <p:ph type="sldNum" sz="quarter" idx="5"/>
          </p:nvPr>
        </p:nvSpPr>
        <p:spPr/>
        <p:txBody>
          <a:bodyPr/>
          <a:lstStyle/>
          <a:p>
            <a:fld id="{AF44FA66-FCA9-432D-9448-E25D20E35A98}" type="slidenum">
              <a:rPr lang="en-US" smtClean="0"/>
              <a:t>20</a:t>
            </a:fld>
            <a:endParaRPr lang="en-US"/>
          </a:p>
        </p:txBody>
      </p:sp>
    </p:spTree>
    <p:extLst>
      <p:ext uri="{BB962C8B-B14F-4D97-AF65-F5344CB8AC3E}">
        <p14:creationId xmlns:p14="http://schemas.microsoft.com/office/powerpoint/2010/main" val="2330244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rot="10800000" flipV="1">
            <a:off x="255373" y="634312"/>
            <a:ext cx="8888627" cy="199725"/>
          </a:xfrm>
        </p:spPr>
        <p:txBody>
          <a:bodyPr anchor="b">
            <a:noAutofit/>
          </a:bodyPr>
          <a:lstStyle>
            <a:lvl1pPr algn="l">
              <a:defRPr lang="en-US" sz="3600" b="1" kern="1200" cap="none" spc="0" dirty="0">
                <a:ln w="0"/>
                <a:solidFill>
                  <a:schemeClr val="tx1"/>
                </a:solidFill>
                <a:effectLst>
                  <a:outerShdw blurRad="38100" dist="19050" dir="2700000" algn="tl" rotWithShape="0">
                    <a:schemeClr val="dk1">
                      <a:alpha val="40000"/>
                    </a:schemeClr>
                  </a:outerShdw>
                </a:effectLst>
                <a:latin typeface="+mn-lt"/>
                <a:ea typeface="+mn-ea"/>
                <a:cs typeface="+mn-cs"/>
              </a:defRPr>
            </a:lvl1pPr>
          </a:lstStyle>
          <a:p>
            <a:r>
              <a:rPr lang="en-US" dirty="0"/>
              <a:t>Click to Edit Heading</a:t>
            </a:r>
          </a:p>
        </p:txBody>
      </p:sp>
      <p:cxnSp>
        <p:nvCxnSpPr>
          <p:cNvPr id="9" name="Straight Connector 8"/>
          <p:cNvCxnSpPr/>
          <p:nvPr userDrawn="1"/>
        </p:nvCxnSpPr>
        <p:spPr>
          <a:xfrm>
            <a:off x="238898" y="972065"/>
            <a:ext cx="889686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150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7CE4B4-6DED-4E65-BF28-A8C7C6366350}"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6579C-D966-401B-8DAA-FBD4B2D2684F}" type="slidenum">
              <a:rPr lang="en-US" smtClean="0"/>
              <a:t>‹#›</a:t>
            </a:fld>
            <a:endParaRPr lang="en-US"/>
          </a:p>
        </p:txBody>
      </p:sp>
    </p:spTree>
    <p:extLst>
      <p:ext uri="{BB962C8B-B14F-4D97-AF65-F5344CB8AC3E}">
        <p14:creationId xmlns:p14="http://schemas.microsoft.com/office/powerpoint/2010/main" val="320147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7CE4B4-6DED-4E65-BF28-A8C7C6366350}"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6579C-D966-401B-8DAA-FBD4B2D2684F}" type="slidenum">
              <a:rPr lang="en-US" smtClean="0"/>
              <a:t>‹#›</a:t>
            </a:fld>
            <a:endParaRPr lang="en-US"/>
          </a:p>
        </p:txBody>
      </p:sp>
    </p:spTree>
    <p:extLst>
      <p:ext uri="{BB962C8B-B14F-4D97-AF65-F5344CB8AC3E}">
        <p14:creationId xmlns:p14="http://schemas.microsoft.com/office/powerpoint/2010/main" val="899032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5_Content">
  <p:cSld name="05_Content">
    <p:spTree>
      <p:nvGrpSpPr>
        <p:cNvPr id="1" name="Shape 1213"/>
        <p:cNvGrpSpPr/>
        <p:nvPr/>
      </p:nvGrpSpPr>
      <p:grpSpPr>
        <a:xfrm>
          <a:off x="0" y="0"/>
          <a:ext cx="0" cy="0"/>
          <a:chOff x="0" y="0"/>
          <a:chExt cx="0" cy="0"/>
        </a:xfrm>
      </p:grpSpPr>
      <p:sp>
        <p:nvSpPr>
          <p:cNvPr id="1214" name="Google Shape;1214;p120"/>
          <p:cNvSpPr txBox="1">
            <a:spLocks noGrp="1"/>
          </p:cNvSpPr>
          <p:nvPr>
            <p:ph type="body" idx="1"/>
          </p:nvPr>
        </p:nvSpPr>
        <p:spPr>
          <a:xfrm>
            <a:off x="609567" y="2048333"/>
            <a:ext cx="5436000" cy="4202400"/>
          </a:xfrm>
          <a:prstGeom prst="rect">
            <a:avLst/>
          </a:prstGeom>
        </p:spPr>
        <p:txBody>
          <a:bodyPr spcFirstLastPara="1" wrap="square" lIns="0" tIns="0" rIns="91425" bIns="0" anchor="t" anchorCtr="0">
            <a:noAutofit/>
          </a:bodyPr>
          <a:lstStyle>
            <a:lvl1pPr marL="609585" lvl="0" indent="-389457" rtl="0">
              <a:spcBef>
                <a:spcPts val="0"/>
              </a:spcBef>
              <a:spcAft>
                <a:spcPts val="0"/>
              </a:spcAft>
              <a:buSzPts val="1000"/>
              <a:buChar char="●"/>
              <a:defRPr/>
            </a:lvl1pPr>
            <a:lvl2pPr marL="1219170" lvl="1" indent="-389457" rtl="0">
              <a:spcBef>
                <a:spcPts val="0"/>
              </a:spcBef>
              <a:spcAft>
                <a:spcPts val="0"/>
              </a:spcAft>
              <a:buSzPts val="1000"/>
              <a:buChar char="○"/>
              <a:defRPr/>
            </a:lvl2pPr>
            <a:lvl3pPr marL="1828754" lvl="2" indent="-389457" rtl="0">
              <a:spcBef>
                <a:spcPts val="0"/>
              </a:spcBef>
              <a:spcAft>
                <a:spcPts val="0"/>
              </a:spcAft>
              <a:buSzPts val="1000"/>
              <a:buChar char="■"/>
              <a:defRPr/>
            </a:lvl3pPr>
            <a:lvl4pPr marL="2438339" lvl="3" indent="-389457" rtl="0">
              <a:spcBef>
                <a:spcPts val="0"/>
              </a:spcBef>
              <a:spcAft>
                <a:spcPts val="0"/>
              </a:spcAft>
              <a:buSzPts val="1000"/>
              <a:buChar char="●"/>
              <a:defRPr/>
            </a:lvl4pPr>
            <a:lvl5pPr marL="3047924" lvl="4" indent="-389457" rtl="0">
              <a:spcBef>
                <a:spcPts val="0"/>
              </a:spcBef>
              <a:spcAft>
                <a:spcPts val="0"/>
              </a:spcAft>
              <a:buSzPts val="1000"/>
              <a:buChar char="○"/>
              <a:defRPr/>
            </a:lvl5pPr>
            <a:lvl6pPr marL="3657509" lvl="5" indent="-389457" rtl="0">
              <a:spcBef>
                <a:spcPts val="0"/>
              </a:spcBef>
              <a:spcAft>
                <a:spcPts val="0"/>
              </a:spcAft>
              <a:buSzPts val="1000"/>
              <a:buChar char="■"/>
              <a:defRPr/>
            </a:lvl6pPr>
            <a:lvl7pPr marL="4267093" lvl="6" indent="-389457" rtl="0">
              <a:spcBef>
                <a:spcPts val="0"/>
              </a:spcBef>
              <a:spcAft>
                <a:spcPts val="0"/>
              </a:spcAft>
              <a:buSzPts val="1000"/>
              <a:buChar char="●"/>
              <a:defRPr/>
            </a:lvl7pPr>
            <a:lvl8pPr marL="4876678" lvl="7" indent="-389457" rtl="0">
              <a:spcBef>
                <a:spcPts val="0"/>
              </a:spcBef>
              <a:spcAft>
                <a:spcPts val="0"/>
              </a:spcAft>
              <a:buSzPts val="1000"/>
              <a:buChar char="○"/>
              <a:defRPr/>
            </a:lvl8pPr>
            <a:lvl9pPr marL="5486263" lvl="8" indent="-389457" rtl="0">
              <a:spcBef>
                <a:spcPts val="0"/>
              </a:spcBef>
              <a:spcAft>
                <a:spcPts val="0"/>
              </a:spcAft>
              <a:buSzPts val="1000"/>
              <a:buChar char="■"/>
              <a:defRPr/>
            </a:lvl9pPr>
          </a:lstStyle>
          <a:p>
            <a:endParaRPr/>
          </a:p>
        </p:txBody>
      </p:sp>
      <p:sp>
        <p:nvSpPr>
          <p:cNvPr id="1215" name="Google Shape;1215;p120"/>
          <p:cNvSpPr txBox="1">
            <a:spLocks noGrp="1"/>
          </p:cNvSpPr>
          <p:nvPr>
            <p:ph type="title"/>
          </p:nvPr>
        </p:nvSpPr>
        <p:spPr>
          <a:xfrm>
            <a:off x="609567" y="613667"/>
            <a:ext cx="5436000" cy="1333200"/>
          </a:xfrm>
          <a:prstGeom prst="rect">
            <a:avLst/>
          </a:prstGeom>
        </p:spPr>
        <p:txBody>
          <a:bodyPr spcFirstLastPara="1" wrap="square" lIns="0" tIns="0" rIns="91425" bIns="0" anchor="t" anchorCtr="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pic>
        <p:nvPicPr>
          <p:cNvPr id="1216" name="Google Shape;1216;p120"/>
          <p:cNvPicPr preferRelativeResize="0"/>
          <p:nvPr/>
        </p:nvPicPr>
        <p:blipFill>
          <a:blip r:embed="rId2">
            <a:alphaModFix/>
          </a:blip>
          <a:stretch>
            <a:fillRect/>
          </a:stretch>
        </p:blipFill>
        <p:spPr>
          <a:xfrm>
            <a:off x="609567" y="6477285"/>
            <a:ext cx="879141" cy="153817"/>
          </a:xfrm>
          <a:prstGeom prst="rect">
            <a:avLst/>
          </a:prstGeom>
          <a:noFill/>
          <a:ln>
            <a:noFill/>
          </a:ln>
        </p:spPr>
      </p:pic>
    </p:spTree>
    <p:extLst>
      <p:ext uri="{BB962C8B-B14F-4D97-AF65-F5344CB8AC3E}">
        <p14:creationId xmlns:p14="http://schemas.microsoft.com/office/powerpoint/2010/main" val="1482086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 Content 1">
  <p:cSld name="03 Content 1">
    <p:spTree>
      <p:nvGrpSpPr>
        <p:cNvPr id="1" name="Shape 2174"/>
        <p:cNvGrpSpPr/>
        <p:nvPr/>
      </p:nvGrpSpPr>
      <p:grpSpPr>
        <a:xfrm>
          <a:off x="0" y="0"/>
          <a:ext cx="0" cy="0"/>
          <a:chOff x="0" y="0"/>
          <a:chExt cx="0" cy="0"/>
        </a:xfrm>
      </p:grpSpPr>
      <p:sp>
        <p:nvSpPr>
          <p:cNvPr id="2175" name="Google Shape;2175;p207"/>
          <p:cNvSpPr txBox="1">
            <a:spLocks noGrp="1"/>
          </p:cNvSpPr>
          <p:nvPr>
            <p:ph type="title"/>
          </p:nvPr>
        </p:nvSpPr>
        <p:spPr>
          <a:xfrm>
            <a:off x="609567" y="613667"/>
            <a:ext cx="7278800" cy="1333200"/>
          </a:xfrm>
          <a:prstGeom prst="rect">
            <a:avLst/>
          </a:prstGeom>
        </p:spPr>
        <p:txBody>
          <a:bodyPr spcFirstLastPara="1" wrap="square" lIns="0" tIns="0" rIns="0" bIns="0" anchor="t" anchorCtr="0">
            <a:noAutofit/>
          </a:bodyPr>
          <a:lstStyle>
            <a:lvl1pPr lvl="0" rtl="0">
              <a:spcBef>
                <a:spcPts val="0"/>
              </a:spcBef>
              <a:spcAft>
                <a:spcPts val="0"/>
              </a:spcAft>
              <a:buNone/>
              <a:defRPr sz="5333">
                <a:latin typeface="Google Sans"/>
                <a:ea typeface="Google Sans"/>
                <a:cs typeface="Google Sans"/>
                <a:sym typeface="Google Sans"/>
              </a:defRPr>
            </a:lvl1pPr>
            <a:lvl2pPr lvl="1" rtl="0">
              <a:spcBef>
                <a:spcPts val="0"/>
              </a:spcBef>
              <a:spcAft>
                <a:spcPts val="0"/>
              </a:spcAft>
              <a:buNone/>
              <a:defRPr sz="4000">
                <a:latin typeface="Google Sans"/>
                <a:ea typeface="Google Sans"/>
                <a:cs typeface="Google Sans"/>
                <a:sym typeface="Google Sans"/>
              </a:defRPr>
            </a:lvl2pPr>
            <a:lvl3pPr lvl="2" rtl="0">
              <a:spcBef>
                <a:spcPts val="0"/>
              </a:spcBef>
              <a:spcAft>
                <a:spcPts val="0"/>
              </a:spcAft>
              <a:buNone/>
              <a:defRPr sz="4000">
                <a:latin typeface="Google Sans"/>
                <a:ea typeface="Google Sans"/>
                <a:cs typeface="Google Sans"/>
                <a:sym typeface="Google Sans"/>
              </a:defRPr>
            </a:lvl3pPr>
            <a:lvl4pPr lvl="3" rtl="0">
              <a:spcBef>
                <a:spcPts val="0"/>
              </a:spcBef>
              <a:spcAft>
                <a:spcPts val="0"/>
              </a:spcAft>
              <a:buNone/>
              <a:defRPr sz="4000">
                <a:latin typeface="Google Sans"/>
                <a:ea typeface="Google Sans"/>
                <a:cs typeface="Google Sans"/>
                <a:sym typeface="Google Sans"/>
              </a:defRPr>
            </a:lvl4pPr>
            <a:lvl5pPr lvl="4" rtl="0">
              <a:spcBef>
                <a:spcPts val="0"/>
              </a:spcBef>
              <a:spcAft>
                <a:spcPts val="0"/>
              </a:spcAft>
              <a:buNone/>
              <a:defRPr sz="4000">
                <a:latin typeface="Google Sans"/>
                <a:ea typeface="Google Sans"/>
                <a:cs typeface="Google Sans"/>
                <a:sym typeface="Google Sans"/>
              </a:defRPr>
            </a:lvl5pPr>
            <a:lvl6pPr lvl="5" rtl="0">
              <a:spcBef>
                <a:spcPts val="0"/>
              </a:spcBef>
              <a:spcAft>
                <a:spcPts val="0"/>
              </a:spcAft>
              <a:buNone/>
              <a:defRPr sz="4000">
                <a:latin typeface="Google Sans"/>
                <a:ea typeface="Google Sans"/>
                <a:cs typeface="Google Sans"/>
                <a:sym typeface="Google Sans"/>
              </a:defRPr>
            </a:lvl6pPr>
            <a:lvl7pPr lvl="6" rtl="0">
              <a:spcBef>
                <a:spcPts val="0"/>
              </a:spcBef>
              <a:spcAft>
                <a:spcPts val="0"/>
              </a:spcAft>
              <a:buNone/>
              <a:defRPr sz="4000">
                <a:latin typeface="Google Sans"/>
                <a:ea typeface="Google Sans"/>
                <a:cs typeface="Google Sans"/>
                <a:sym typeface="Google Sans"/>
              </a:defRPr>
            </a:lvl7pPr>
            <a:lvl8pPr lvl="7" rtl="0">
              <a:spcBef>
                <a:spcPts val="0"/>
              </a:spcBef>
              <a:spcAft>
                <a:spcPts val="0"/>
              </a:spcAft>
              <a:buNone/>
              <a:defRPr sz="4000">
                <a:latin typeface="Google Sans"/>
                <a:ea typeface="Google Sans"/>
                <a:cs typeface="Google Sans"/>
                <a:sym typeface="Google Sans"/>
              </a:defRPr>
            </a:lvl8pPr>
            <a:lvl9pPr lvl="8" rtl="0">
              <a:spcBef>
                <a:spcPts val="0"/>
              </a:spcBef>
              <a:spcAft>
                <a:spcPts val="0"/>
              </a:spcAft>
              <a:buNone/>
              <a:defRPr sz="4000">
                <a:latin typeface="Google Sans"/>
                <a:ea typeface="Google Sans"/>
                <a:cs typeface="Google Sans"/>
                <a:sym typeface="Google Sans"/>
              </a:defRPr>
            </a:lvl9pPr>
          </a:lstStyle>
          <a:p>
            <a:endParaRPr/>
          </a:p>
        </p:txBody>
      </p:sp>
      <p:pic>
        <p:nvPicPr>
          <p:cNvPr id="2176" name="Google Shape;2176;p207"/>
          <p:cNvPicPr preferRelativeResize="0"/>
          <p:nvPr/>
        </p:nvPicPr>
        <p:blipFill>
          <a:blip r:embed="rId2">
            <a:alphaModFix/>
          </a:blip>
          <a:stretch>
            <a:fillRect/>
          </a:stretch>
        </p:blipFill>
        <p:spPr>
          <a:xfrm>
            <a:off x="609567" y="6477285"/>
            <a:ext cx="879141" cy="153817"/>
          </a:xfrm>
          <a:prstGeom prst="rect">
            <a:avLst/>
          </a:prstGeom>
          <a:noFill/>
          <a:ln>
            <a:noFill/>
          </a:ln>
        </p:spPr>
      </p:pic>
      <p:sp>
        <p:nvSpPr>
          <p:cNvPr id="2177" name="Google Shape;2177;p207"/>
          <p:cNvSpPr txBox="1"/>
          <p:nvPr/>
        </p:nvSpPr>
        <p:spPr>
          <a:xfrm>
            <a:off x="4813200" y="6247199"/>
            <a:ext cx="2565600" cy="6140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BDC1C6"/>
                </a:solidFill>
                <a:latin typeface="Google Sans"/>
                <a:ea typeface="Google Sans"/>
                <a:cs typeface="Google Sans"/>
                <a:sym typeface="Google Sans"/>
              </a:rPr>
              <a:t>Proprietary + Confidential</a:t>
            </a:r>
            <a:endParaRPr sz="800">
              <a:solidFill>
                <a:srgbClr val="BDC1C6"/>
              </a:solidFill>
              <a:latin typeface="Google Sans"/>
              <a:ea typeface="Google Sans"/>
              <a:cs typeface="Google Sans"/>
              <a:sym typeface="Google Sans"/>
            </a:endParaRPr>
          </a:p>
        </p:txBody>
      </p:sp>
    </p:spTree>
    <p:extLst>
      <p:ext uri="{BB962C8B-B14F-4D97-AF65-F5344CB8AC3E}">
        <p14:creationId xmlns:p14="http://schemas.microsoft.com/office/powerpoint/2010/main" val="40948185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564975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6966966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1"/>
          <p:cNvSpPr txBox="1">
            <a:spLocks noGrp="1"/>
          </p:cNvSpPr>
          <p:nvPr>
            <p:ph type="ctrTitle"/>
          </p:nvPr>
        </p:nvSpPr>
        <p:spPr>
          <a:xfrm>
            <a:off x="6416223" y="2174198"/>
            <a:ext cx="3585029" cy="1754326"/>
          </a:xfrm>
          <a:prstGeom prst="rect">
            <a:avLst/>
          </a:prstGeom>
          <a:noFill/>
          <a:ln>
            <a:noFill/>
          </a:ln>
        </p:spPr>
        <p:txBody>
          <a:bodyPr spcFirstLastPara="1" wrap="square" lIns="91425" tIns="45700" rIns="91425" bIns="45700" anchor="ctr" anchorCtr="0">
            <a:spAutoFit/>
          </a:bodyPr>
          <a:lstStyle>
            <a:lvl1pPr lvl="0" algn="l">
              <a:lnSpc>
                <a:spcPct val="90000"/>
              </a:lnSpc>
              <a:spcBef>
                <a:spcPts val="0"/>
              </a:spcBef>
              <a:spcAft>
                <a:spcPts val="0"/>
              </a:spcAft>
              <a:buClr>
                <a:schemeClr val="lt1"/>
              </a:buClr>
              <a:buSzPts val="4000"/>
              <a:buFont typeface="Quattrocento Sans"/>
              <a:buNone/>
              <a:defRPr sz="40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7" name="Google Shape;17;p11"/>
          <p:cNvCxnSpPr/>
          <p:nvPr/>
        </p:nvCxnSpPr>
        <p:spPr>
          <a:xfrm>
            <a:off x="6102351" y="685800"/>
            <a:ext cx="0" cy="4864100"/>
          </a:xfrm>
          <a:prstGeom prst="straightConnector1">
            <a:avLst/>
          </a:prstGeom>
          <a:noFill/>
          <a:ln w="9525" cap="flat" cmpd="sng">
            <a:solidFill>
              <a:schemeClr val="lt1"/>
            </a:solidFill>
            <a:prstDash val="solid"/>
            <a:miter lim="800000"/>
            <a:headEnd type="none" w="sm" len="sm"/>
            <a:tailEnd type="none" w="sm" len="sm"/>
          </a:ln>
        </p:spPr>
      </p:cxnSp>
      <p:pic>
        <p:nvPicPr>
          <p:cNvPr id="18" name="Google Shape;18;p11"/>
          <p:cNvPicPr preferRelativeResize="0"/>
          <p:nvPr/>
        </p:nvPicPr>
        <p:blipFill rotWithShape="1">
          <a:blip r:embed="rId3">
            <a:alphaModFix/>
          </a:blip>
          <a:srcRect/>
          <a:stretch/>
        </p:blipFill>
        <p:spPr>
          <a:xfrm>
            <a:off x="926082" y="2521872"/>
            <a:ext cx="4482702" cy="1059549"/>
          </a:xfrm>
          <a:prstGeom prst="rect">
            <a:avLst/>
          </a:prstGeom>
          <a:noFill/>
          <a:ln>
            <a:noFill/>
          </a:ln>
        </p:spPr>
      </p:pic>
      <p:pic>
        <p:nvPicPr>
          <p:cNvPr id="19" name="Google Shape;19;p11"/>
          <p:cNvPicPr preferRelativeResize="0"/>
          <p:nvPr/>
        </p:nvPicPr>
        <p:blipFill rotWithShape="1">
          <a:blip r:embed="rId4">
            <a:alphaModFix/>
          </a:blip>
          <a:srcRect/>
          <a:stretch/>
        </p:blipFill>
        <p:spPr>
          <a:xfrm>
            <a:off x="9846366" y="121455"/>
            <a:ext cx="2174462" cy="890154"/>
          </a:xfrm>
          <a:prstGeom prst="rect">
            <a:avLst/>
          </a:prstGeom>
          <a:noFill/>
          <a:ln>
            <a:noFill/>
          </a:ln>
        </p:spPr>
      </p:pic>
      <p:pic>
        <p:nvPicPr>
          <p:cNvPr id="20" name="Google Shape;20;p11"/>
          <p:cNvPicPr preferRelativeResize="0"/>
          <p:nvPr/>
        </p:nvPicPr>
        <p:blipFill rotWithShape="1">
          <a:blip r:embed="rId5">
            <a:alphaModFix/>
          </a:blip>
          <a:srcRect/>
          <a:stretch/>
        </p:blipFill>
        <p:spPr>
          <a:xfrm>
            <a:off x="10706249" y="6439010"/>
            <a:ext cx="1432684" cy="335309"/>
          </a:xfrm>
          <a:prstGeom prst="rect">
            <a:avLst/>
          </a:prstGeom>
          <a:noFill/>
          <a:ln>
            <a:noFill/>
          </a:ln>
        </p:spPr>
      </p:pic>
    </p:spTree>
    <p:extLst>
      <p:ext uri="{BB962C8B-B14F-4D97-AF65-F5344CB8AC3E}">
        <p14:creationId xmlns:p14="http://schemas.microsoft.com/office/powerpoint/2010/main" val="2137344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ght 1 1">
  <p:cSld name="Light 1 1">
    <p:spTree>
      <p:nvGrpSpPr>
        <p:cNvPr id="1" name="Shape 1281"/>
        <p:cNvGrpSpPr/>
        <p:nvPr/>
      </p:nvGrpSpPr>
      <p:grpSpPr>
        <a:xfrm>
          <a:off x="0" y="0"/>
          <a:ext cx="0" cy="0"/>
          <a:chOff x="0" y="0"/>
          <a:chExt cx="0" cy="0"/>
        </a:xfrm>
      </p:grpSpPr>
      <p:pic>
        <p:nvPicPr>
          <p:cNvPr id="1282" name="Google Shape;1282;p134"/>
          <p:cNvPicPr preferRelativeResize="0"/>
          <p:nvPr/>
        </p:nvPicPr>
        <p:blipFill>
          <a:blip r:embed="rId2">
            <a:alphaModFix/>
          </a:blip>
          <a:stretch>
            <a:fillRect/>
          </a:stretch>
        </p:blipFill>
        <p:spPr>
          <a:xfrm>
            <a:off x="609567" y="6477285"/>
            <a:ext cx="879141" cy="153817"/>
          </a:xfrm>
          <a:prstGeom prst="rect">
            <a:avLst/>
          </a:prstGeom>
          <a:noFill/>
          <a:ln>
            <a:noFill/>
          </a:ln>
        </p:spPr>
      </p:pic>
    </p:spTree>
    <p:extLst>
      <p:ext uri="{BB962C8B-B14F-4D97-AF65-F5344CB8AC3E}">
        <p14:creationId xmlns:p14="http://schemas.microsoft.com/office/powerpoint/2010/main" val="3756122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7CE4B4-6DED-4E65-BF28-A8C7C6366350}"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6579C-D966-401B-8DAA-FBD4B2D2684F}" type="slidenum">
              <a:rPr lang="en-US" smtClean="0"/>
              <a:t>‹#›</a:t>
            </a:fld>
            <a:endParaRPr lang="en-US"/>
          </a:p>
        </p:txBody>
      </p:sp>
    </p:spTree>
    <p:extLst>
      <p:ext uri="{BB962C8B-B14F-4D97-AF65-F5344CB8AC3E}">
        <p14:creationId xmlns:p14="http://schemas.microsoft.com/office/powerpoint/2010/main" val="1395013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7CE4B4-6DED-4E65-BF28-A8C7C6366350}" type="datetimeFigureOut">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F6579C-D966-401B-8DAA-FBD4B2D2684F}" type="slidenum">
              <a:rPr lang="en-US" smtClean="0"/>
              <a:t>‹#›</a:t>
            </a:fld>
            <a:endParaRPr lang="en-US"/>
          </a:p>
        </p:txBody>
      </p:sp>
    </p:spTree>
    <p:extLst>
      <p:ext uri="{BB962C8B-B14F-4D97-AF65-F5344CB8AC3E}">
        <p14:creationId xmlns:p14="http://schemas.microsoft.com/office/powerpoint/2010/main" val="4201532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7CE4B4-6DED-4E65-BF28-A8C7C6366350}"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F6579C-D966-401B-8DAA-FBD4B2D2684F}" type="slidenum">
              <a:rPr lang="en-US" smtClean="0"/>
              <a:t>‹#›</a:t>
            </a:fld>
            <a:endParaRPr lang="en-US"/>
          </a:p>
        </p:txBody>
      </p:sp>
    </p:spTree>
    <p:extLst>
      <p:ext uri="{BB962C8B-B14F-4D97-AF65-F5344CB8AC3E}">
        <p14:creationId xmlns:p14="http://schemas.microsoft.com/office/powerpoint/2010/main" val="492023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7CE4B4-6DED-4E65-BF28-A8C7C6366350}" type="datetimeFigureOut">
              <a:rPr lang="en-US" smtClean="0"/>
              <a:t>3/29/2022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F6579C-D966-401B-8DAA-FBD4B2D2684F}" type="slidenum">
              <a:rPr lang="en-US" smtClean="0"/>
              <a:t>‹#›</a:t>
            </a:fld>
            <a:endParaRPr lang="en-US"/>
          </a:p>
        </p:txBody>
      </p:sp>
    </p:spTree>
    <p:extLst>
      <p:ext uri="{BB962C8B-B14F-4D97-AF65-F5344CB8AC3E}">
        <p14:creationId xmlns:p14="http://schemas.microsoft.com/office/powerpoint/2010/main" val="2617006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7CE4B4-6DED-4E65-BF28-A8C7C6366350}" type="datetimeFigureOut">
              <a:rPr lang="en-US" smtClean="0"/>
              <a:t>3/29/2022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F6579C-D966-401B-8DAA-FBD4B2D2684F}" type="slidenum">
              <a:rPr lang="en-US" smtClean="0"/>
              <a:t>‹#›</a:t>
            </a:fld>
            <a:endParaRPr lang="en-US"/>
          </a:p>
        </p:txBody>
      </p:sp>
    </p:spTree>
    <p:extLst>
      <p:ext uri="{BB962C8B-B14F-4D97-AF65-F5344CB8AC3E}">
        <p14:creationId xmlns:p14="http://schemas.microsoft.com/office/powerpoint/2010/main" val="2944448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7CE4B4-6DED-4E65-BF28-A8C7C6366350}" type="datetimeFigureOut">
              <a:rPr lang="en-US" smtClean="0"/>
              <a:t>3/29/2022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F6579C-D966-401B-8DAA-FBD4B2D2684F}" type="slidenum">
              <a:rPr lang="en-US" smtClean="0"/>
              <a:t>‹#›</a:t>
            </a:fld>
            <a:endParaRPr lang="en-US"/>
          </a:p>
        </p:txBody>
      </p:sp>
    </p:spTree>
    <p:extLst>
      <p:ext uri="{BB962C8B-B14F-4D97-AF65-F5344CB8AC3E}">
        <p14:creationId xmlns:p14="http://schemas.microsoft.com/office/powerpoint/2010/main" val="2482918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7CE4B4-6DED-4E65-BF28-A8C7C6366350}"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F6579C-D966-401B-8DAA-FBD4B2D2684F}" type="slidenum">
              <a:rPr lang="en-US" smtClean="0"/>
              <a:t>‹#›</a:t>
            </a:fld>
            <a:endParaRPr lang="en-US"/>
          </a:p>
        </p:txBody>
      </p:sp>
    </p:spTree>
    <p:extLst>
      <p:ext uri="{BB962C8B-B14F-4D97-AF65-F5344CB8AC3E}">
        <p14:creationId xmlns:p14="http://schemas.microsoft.com/office/powerpoint/2010/main" val="3993525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7CE4B4-6DED-4E65-BF28-A8C7C6366350}" type="datetimeFigureOut">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F6579C-D966-401B-8DAA-FBD4B2D2684F}" type="slidenum">
              <a:rPr lang="en-US" smtClean="0"/>
              <a:t>‹#›</a:t>
            </a:fld>
            <a:endParaRPr lang="en-US"/>
          </a:p>
        </p:txBody>
      </p:sp>
    </p:spTree>
    <p:extLst>
      <p:ext uri="{BB962C8B-B14F-4D97-AF65-F5344CB8AC3E}">
        <p14:creationId xmlns:p14="http://schemas.microsoft.com/office/powerpoint/2010/main" val="3768603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7CE4B4-6DED-4E65-BF28-A8C7C6366350}" type="datetimeFigureOut">
              <a:rPr lang="en-US" smtClean="0"/>
              <a:t>3/29/2022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F6579C-D966-401B-8DAA-FBD4B2D2684F}" type="slidenum">
              <a:rPr lang="en-US" smtClean="0"/>
              <a:t>‹#›</a:t>
            </a:fld>
            <a:endParaRPr lang="en-US"/>
          </a:p>
        </p:txBody>
      </p:sp>
      <p:sp>
        <p:nvSpPr>
          <p:cNvPr id="7" name="Rectangle 6"/>
          <p:cNvSpPr/>
          <p:nvPr userDrawn="1"/>
        </p:nvSpPr>
        <p:spPr>
          <a:xfrm>
            <a:off x="0" y="0"/>
            <a:ext cx="12192000" cy="6858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9804649" y="296492"/>
            <a:ext cx="2074314" cy="610897"/>
          </a:xfrm>
          <a:prstGeom prst="rect">
            <a:avLst/>
          </a:prstGeom>
        </p:spPr>
      </p:pic>
    </p:spTree>
    <p:extLst>
      <p:ext uri="{BB962C8B-B14F-4D97-AF65-F5344CB8AC3E}">
        <p14:creationId xmlns:p14="http://schemas.microsoft.com/office/powerpoint/2010/main" val="9026205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5.xml"/><Relationship Id="rId16"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7.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www.linkedin.com/in/mustafaali96/" TargetMode="External"/><Relationship Id="rId10" Type="http://schemas.openxmlformats.org/officeDocument/2006/relationships/image" Target="../media/image12.gif"/><Relationship Id="rId4" Type="http://schemas.openxmlformats.org/officeDocument/2006/relationships/hyperlink" Target="mailto:engr.mustafa.ali.mir@gmail.com" TargetMode="External"/><Relationship Id="rId9" Type="http://schemas.openxmlformats.org/officeDocument/2006/relationships/image" Target="../media/image11.gif"/></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linkedin.com/in/mustafaali96/" TargetMode="External"/><Relationship Id="rId7" Type="http://schemas.openxmlformats.org/officeDocument/2006/relationships/image" Target="../media/image9.png"/><Relationship Id="rId2" Type="http://schemas.openxmlformats.org/officeDocument/2006/relationships/hyperlink" Target="mailto:engr.mustafa.ali.mir@gmail.com" TargetMode="Externa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hyperlink" Target="https://mustafa-ali-mir.herokuapp.com/" TargetMode="External"/><Relationship Id="rId4" Type="http://schemas.openxmlformats.org/officeDocument/2006/relationships/hyperlink" Target="https://facebook.com/MustafaAliMir96"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4000"/>
            <a:lum/>
          </a:blip>
          <a:srcRect/>
          <a:stretch>
            <a:fillRect/>
          </a:stretch>
        </a:blipFill>
        <a:effectLst/>
      </p:bgPr>
    </p:bg>
    <p:spTree>
      <p:nvGrpSpPr>
        <p:cNvPr id="1" name="Shape 243"/>
        <p:cNvGrpSpPr/>
        <p:nvPr/>
      </p:nvGrpSpPr>
      <p:grpSpPr>
        <a:xfrm>
          <a:off x="0" y="0"/>
          <a:ext cx="0" cy="0"/>
          <a:chOff x="0" y="0"/>
          <a:chExt cx="0" cy="0"/>
        </a:xfrm>
      </p:grpSpPr>
      <p:sp>
        <p:nvSpPr>
          <p:cNvPr id="244" name="Google Shape;244;p1"/>
          <p:cNvSpPr txBox="1">
            <a:spLocks noGrp="1"/>
          </p:cNvSpPr>
          <p:nvPr>
            <p:ph type="ctrTitle"/>
          </p:nvPr>
        </p:nvSpPr>
        <p:spPr>
          <a:xfrm>
            <a:off x="6347791" y="2783635"/>
            <a:ext cx="5744125" cy="590891"/>
          </a:xfrm>
          <a:prstGeom prst="rect">
            <a:avLst/>
          </a:prstGeom>
          <a:noFill/>
          <a:ln>
            <a:noFill/>
          </a:ln>
        </p:spPr>
        <p:txBody>
          <a:bodyPr spcFirstLastPara="1" wrap="square" lIns="91425" tIns="45700" rIns="91425" bIns="45700" anchor="ctr" anchorCtr="0">
            <a:spAutoFit/>
          </a:bodyPr>
          <a:lstStyle/>
          <a:p>
            <a:pPr>
              <a:buClr>
                <a:schemeClr val="dk1"/>
              </a:buClr>
              <a:buSzPts val="1100"/>
            </a:pPr>
            <a:r>
              <a:rPr lang="en-US" sz="3500" dirty="0">
                <a:solidFill>
                  <a:schemeClr val="bg1"/>
                </a:solidFill>
                <a:latin typeface="Google Sans Medium"/>
                <a:ea typeface="Google Sans Medium"/>
                <a:cs typeface="Google Sans Medium"/>
                <a:sym typeface="Google Sans Medium"/>
              </a:rPr>
              <a:t>Intro To Artificial Intelligence</a:t>
            </a:r>
            <a:endParaRPr lang="en-US" sz="3500" b="1" dirty="0">
              <a:solidFill>
                <a:schemeClr val="bg1"/>
              </a:solidFill>
              <a:latin typeface="Google Sans"/>
              <a:ea typeface="Google Sans"/>
              <a:cs typeface="Google Sans"/>
              <a:sym typeface="Google Sans"/>
            </a:endParaRPr>
          </a:p>
        </p:txBody>
      </p:sp>
      <p:sp>
        <p:nvSpPr>
          <p:cNvPr id="245" name="Google Shape;245;p1"/>
          <p:cNvSpPr txBox="1"/>
          <p:nvPr/>
        </p:nvSpPr>
        <p:spPr>
          <a:xfrm>
            <a:off x="7710301" y="3483475"/>
            <a:ext cx="3631200" cy="341700"/>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chemeClr val="lt1"/>
              </a:buClr>
              <a:buSzPts val="1800"/>
              <a:buFont typeface="Quattrocento Sans"/>
              <a:buNone/>
            </a:pPr>
            <a:r>
              <a:rPr lang="en-US" sz="1800" b="0" i="0" u="none" strike="noStrike" cap="none" dirty="0">
                <a:solidFill>
                  <a:schemeClr val="lt1"/>
                </a:solidFill>
                <a:latin typeface="Quattrocento Sans"/>
                <a:ea typeface="Quattrocento Sans"/>
                <a:cs typeface="Quattrocento Sans"/>
                <a:sym typeface="Quattrocento Sans"/>
              </a:rPr>
              <a:t>Mustafa Ali– Data Engineer</a:t>
            </a:r>
            <a:endParaRPr sz="1400" b="0" i="0" u="none" strike="noStrike" cap="none" dirty="0">
              <a:solidFill>
                <a:srgbClr val="000000"/>
              </a:solidFill>
              <a:latin typeface="Arial"/>
              <a:ea typeface="Arial"/>
              <a:cs typeface="Arial"/>
              <a:sym typeface="Arial"/>
            </a:endParaRPr>
          </a:p>
        </p:txBody>
      </p:sp>
      <p:grpSp>
        <p:nvGrpSpPr>
          <p:cNvPr id="5" name="Google Shape;4537;p468">
            <a:extLst>
              <a:ext uri="{FF2B5EF4-FFF2-40B4-BE49-F238E27FC236}">
                <a16:creationId xmlns:a16="http://schemas.microsoft.com/office/drawing/2014/main" id="{30FA2717-D1BD-4B72-82DD-78EB9EC00401}"/>
              </a:ext>
            </a:extLst>
          </p:cNvPr>
          <p:cNvGrpSpPr/>
          <p:nvPr/>
        </p:nvGrpSpPr>
        <p:grpSpPr>
          <a:xfrm>
            <a:off x="9104243" y="6352136"/>
            <a:ext cx="1538768" cy="505864"/>
            <a:chOff x="1325450" y="2304375"/>
            <a:chExt cx="1956061" cy="643048"/>
          </a:xfrm>
        </p:grpSpPr>
        <p:grpSp>
          <p:nvGrpSpPr>
            <p:cNvPr id="6" name="Google Shape;4538;p468">
              <a:extLst>
                <a:ext uri="{FF2B5EF4-FFF2-40B4-BE49-F238E27FC236}">
                  <a16:creationId xmlns:a16="http://schemas.microsoft.com/office/drawing/2014/main" id="{C0FFE9E7-05C3-4205-9026-42A6807FD5E0}"/>
                </a:ext>
              </a:extLst>
            </p:cNvPr>
            <p:cNvGrpSpPr/>
            <p:nvPr/>
          </p:nvGrpSpPr>
          <p:grpSpPr>
            <a:xfrm>
              <a:off x="1532144" y="2517656"/>
              <a:ext cx="1543000" cy="273170"/>
              <a:chOff x="1532144" y="2517656"/>
              <a:chExt cx="1543000" cy="273170"/>
            </a:xfrm>
          </p:grpSpPr>
          <p:sp>
            <p:nvSpPr>
              <p:cNvPr id="8" name="Google Shape;4539;p468">
                <a:extLst>
                  <a:ext uri="{FF2B5EF4-FFF2-40B4-BE49-F238E27FC236}">
                    <a16:creationId xmlns:a16="http://schemas.microsoft.com/office/drawing/2014/main" id="{09ED6754-C3E4-489D-B32C-E856E3339E17}"/>
                  </a:ext>
                </a:extLst>
              </p:cNvPr>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121900" tIns="121900" rIns="121900" bIns="121900" anchor="ctr" anchorCtr="0">
                <a:noAutofit/>
              </a:bodyPr>
              <a:lstStyle/>
              <a:p>
                <a:endParaRPr sz="2400" dirty="0"/>
              </a:p>
            </p:txBody>
          </p:sp>
          <p:grpSp>
            <p:nvGrpSpPr>
              <p:cNvPr id="9" name="Google Shape;4540;p468">
                <a:extLst>
                  <a:ext uri="{FF2B5EF4-FFF2-40B4-BE49-F238E27FC236}">
                    <a16:creationId xmlns:a16="http://schemas.microsoft.com/office/drawing/2014/main" id="{1C146C29-0B80-4A2D-88C3-6408A33F87A0}"/>
                  </a:ext>
                </a:extLst>
              </p:cNvPr>
              <p:cNvGrpSpPr/>
              <p:nvPr/>
            </p:nvGrpSpPr>
            <p:grpSpPr>
              <a:xfrm>
                <a:off x="2430468" y="2536041"/>
                <a:ext cx="644676" cy="193720"/>
                <a:chOff x="2430468" y="2536041"/>
                <a:chExt cx="644676" cy="193720"/>
              </a:xfrm>
            </p:grpSpPr>
            <p:sp>
              <p:nvSpPr>
                <p:cNvPr id="10" name="Google Shape;4541;p468">
                  <a:extLst>
                    <a:ext uri="{FF2B5EF4-FFF2-40B4-BE49-F238E27FC236}">
                      <a16:creationId xmlns:a16="http://schemas.microsoft.com/office/drawing/2014/main" id="{EC61657E-D7E4-43EA-B458-AB4FA113ECD4}"/>
                    </a:ext>
                  </a:extLst>
                </p:cNvPr>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1" name="Google Shape;4542;p468">
                  <a:extLst>
                    <a:ext uri="{FF2B5EF4-FFF2-40B4-BE49-F238E27FC236}">
                      <a16:creationId xmlns:a16="http://schemas.microsoft.com/office/drawing/2014/main" id="{FB62EE63-4476-4ED0-A75D-0BD6E183E224}"/>
                    </a:ext>
                  </a:extLst>
                </p:cNvPr>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2" name="Google Shape;4543;p468">
                  <a:extLst>
                    <a:ext uri="{FF2B5EF4-FFF2-40B4-BE49-F238E27FC236}">
                      <a16:creationId xmlns:a16="http://schemas.microsoft.com/office/drawing/2014/main" id="{06F5BAEB-500A-4117-9E46-E4DBF4B0027D}"/>
                    </a:ext>
                  </a:extLst>
                </p:cNvPr>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3" name="Google Shape;4544;p468">
                  <a:extLst>
                    <a:ext uri="{FF2B5EF4-FFF2-40B4-BE49-F238E27FC236}">
                      <a16:creationId xmlns:a16="http://schemas.microsoft.com/office/drawing/2014/main" id="{E711F054-CEE5-4782-8FA1-07AF2113A8F3}"/>
                    </a:ext>
                  </a:extLst>
                </p:cNvPr>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4" name="Google Shape;4545;p468">
                  <a:extLst>
                    <a:ext uri="{FF2B5EF4-FFF2-40B4-BE49-F238E27FC236}">
                      <a16:creationId xmlns:a16="http://schemas.microsoft.com/office/drawing/2014/main" id="{4D21BD06-8849-4489-B929-A1CB912EAD7C}"/>
                    </a:ext>
                  </a:extLst>
                </p:cNvPr>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grpSp>
        <p:sp>
          <p:nvSpPr>
            <p:cNvPr id="7" name="Google Shape;4546;p468">
              <a:extLst>
                <a:ext uri="{FF2B5EF4-FFF2-40B4-BE49-F238E27FC236}">
                  <a16:creationId xmlns:a16="http://schemas.microsoft.com/office/drawing/2014/main" id="{14582F73-020C-41DB-AD9F-7AC463498932}"/>
                </a:ext>
              </a:extLst>
            </p:cNvPr>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121900" tIns="121900" rIns="121900" bIns="121900" anchor="ctr" anchorCtr="0">
              <a:noAutofit/>
            </a:bodyPr>
            <a:lstStyle/>
            <a:p>
              <a:endParaRPr sz="2400"/>
            </a:p>
          </p:txBody>
        </p:sp>
      </p:grpSp>
      <p:pic>
        <p:nvPicPr>
          <p:cNvPr id="15" name="Picture 14">
            <a:extLst>
              <a:ext uri="{FF2B5EF4-FFF2-40B4-BE49-F238E27FC236}">
                <a16:creationId xmlns:a16="http://schemas.microsoft.com/office/drawing/2014/main" id="{03CA936A-F980-4C37-9E13-CD9E56B206D7}"/>
              </a:ext>
            </a:extLst>
          </p:cNvPr>
          <p:cNvPicPr>
            <a:picLocks noChangeAspect="1"/>
          </p:cNvPicPr>
          <p:nvPr/>
        </p:nvPicPr>
        <p:blipFill>
          <a:blip r:embed="rId4"/>
          <a:stretch>
            <a:fillRect/>
          </a:stretch>
        </p:blipFill>
        <p:spPr>
          <a:xfrm>
            <a:off x="7937917" y="6449539"/>
            <a:ext cx="1140541" cy="31105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est 1 Neurone GIFs | Gfycat">
            <a:extLst>
              <a:ext uri="{FF2B5EF4-FFF2-40B4-BE49-F238E27FC236}">
                <a16:creationId xmlns:a16="http://schemas.microsoft.com/office/drawing/2014/main" id="{062C457F-BB45-491F-98CF-EE7C7A9AC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86" y="14068"/>
            <a:ext cx="1215736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32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Machine Learning Resources - Future Reality Lab">
            <a:extLst>
              <a:ext uri="{FF2B5EF4-FFF2-40B4-BE49-F238E27FC236}">
                <a16:creationId xmlns:a16="http://schemas.microsoft.com/office/drawing/2014/main" id="{D9824D1E-3860-4ED0-A13D-35C39F7317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69" y="22256"/>
            <a:ext cx="12093527" cy="6812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3205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p:nvPr/>
        </p:nvSpPr>
        <p:spPr>
          <a:xfrm>
            <a:off x="1015933" y="1026067"/>
            <a:ext cx="6967600" cy="425200"/>
          </a:xfrm>
          <a:prstGeom prst="rect">
            <a:avLst/>
          </a:prstGeom>
          <a:noFill/>
          <a:ln>
            <a:noFill/>
          </a:ln>
        </p:spPr>
        <p:txBody>
          <a:bodyPr spcFirstLastPara="1" wrap="square" lIns="121900" tIns="121900" rIns="121900" bIns="121900" anchor="ctr" anchorCtr="0">
            <a:noAutofit/>
          </a:bodyPr>
          <a:lstStyle/>
          <a:p>
            <a:r>
              <a:rPr lang="en-GB" sz="2400" b="1">
                <a:solidFill>
                  <a:srgbClr val="4285F4"/>
                </a:solidFill>
                <a:latin typeface="Google Sans"/>
                <a:ea typeface="Google Sans"/>
                <a:cs typeface="Google Sans"/>
                <a:sym typeface="Google Sans"/>
              </a:rPr>
              <a:t>Step-by-step solution of ML problem</a:t>
            </a:r>
            <a:endParaRPr sz="2400" b="1">
              <a:solidFill>
                <a:srgbClr val="4285F4"/>
              </a:solidFill>
              <a:latin typeface="Google Sans"/>
              <a:ea typeface="Google Sans"/>
              <a:cs typeface="Google Sans"/>
              <a:sym typeface="Google Sans"/>
            </a:endParaRPr>
          </a:p>
        </p:txBody>
      </p:sp>
      <p:grpSp>
        <p:nvGrpSpPr>
          <p:cNvPr id="103" name="Google Shape;103;p19"/>
          <p:cNvGrpSpPr/>
          <p:nvPr/>
        </p:nvGrpSpPr>
        <p:grpSpPr>
          <a:xfrm>
            <a:off x="4978308" y="2476444"/>
            <a:ext cx="2989568" cy="3141725"/>
            <a:chOff x="3382507" y="1030940"/>
            <a:chExt cx="2558101" cy="2688299"/>
          </a:xfrm>
        </p:grpSpPr>
        <p:sp>
          <p:nvSpPr>
            <p:cNvPr id="104" name="Google Shape;104;p19"/>
            <p:cNvSpPr/>
            <p:nvPr/>
          </p:nvSpPr>
          <p:spPr>
            <a:xfrm>
              <a:off x="4532484" y="1030940"/>
              <a:ext cx="860281" cy="393155"/>
            </a:xfrm>
            <a:custGeom>
              <a:avLst/>
              <a:gdLst/>
              <a:ahLst/>
              <a:cxnLst/>
              <a:rect l="l" t="t" r="r" b="b"/>
              <a:pathLst>
                <a:path w="27540" h="12586" extrusionOk="0">
                  <a:moveTo>
                    <a:pt x="1" y="1"/>
                  </a:moveTo>
                  <a:lnTo>
                    <a:pt x="1" y="4501"/>
                  </a:lnTo>
                  <a:cubicBezTo>
                    <a:pt x="9335" y="4561"/>
                    <a:pt x="17312" y="7157"/>
                    <a:pt x="24885" y="12586"/>
                  </a:cubicBezTo>
                  <a:lnTo>
                    <a:pt x="27540" y="8942"/>
                  </a:lnTo>
                  <a:cubicBezTo>
                    <a:pt x="23313" y="5906"/>
                    <a:pt x="19039" y="3704"/>
                    <a:pt x="14502" y="2227"/>
                  </a:cubicBezTo>
                  <a:cubicBezTo>
                    <a:pt x="9954" y="751"/>
                    <a:pt x="5216" y="25"/>
                    <a:pt x="1" y="1"/>
                  </a:cubicBezTo>
                  <a:close/>
                </a:path>
              </a:pathLst>
            </a:custGeom>
            <a:solidFill>
              <a:srgbClr val="4285F4"/>
            </a:solidFill>
            <a:ln>
              <a:noFill/>
            </a:ln>
          </p:spPr>
          <p:txBody>
            <a:bodyPr spcFirstLastPara="1" wrap="square" lIns="121900" tIns="121900" rIns="121900" bIns="121900" anchor="ctr" anchorCtr="0">
              <a:noAutofit/>
            </a:bodyPr>
            <a:lstStyle/>
            <a:p>
              <a:endParaRPr sz="2400"/>
            </a:p>
          </p:txBody>
        </p:sp>
        <p:sp>
          <p:nvSpPr>
            <p:cNvPr id="105" name="Google Shape;105;p19"/>
            <p:cNvSpPr/>
            <p:nvPr/>
          </p:nvSpPr>
          <p:spPr>
            <a:xfrm>
              <a:off x="5319482" y="1314732"/>
              <a:ext cx="621126" cy="784780"/>
            </a:xfrm>
            <a:custGeom>
              <a:avLst/>
              <a:gdLst/>
              <a:ahLst/>
              <a:cxnLst/>
              <a:rect l="l" t="t" r="r" b="b"/>
              <a:pathLst>
                <a:path w="19884" h="25123" extrusionOk="0">
                  <a:moveTo>
                    <a:pt x="2643" y="0"/>
                  </a:moveTo>
                  <a:lnTo>
                    <a:pt x="0" y="3644"/>
                  </a:lnTo>
                  <a:cubicBezTo>
                    <a:pt x="7668" y="9263"/>
                    <a:pt x="12633" y="16086"/>
                    <a:pt x="15597" y="25122"/>
                  </a:cubicBezTo>
                  <a:lnTo>
                    <a:pt x="19884" y="23729"/>
                  </a:lnTo>
                  <a:cubicBezTo>
                    <a:pt x="16609" y="13740"/>
                    <a:pt x="11133" y="6203"/>
                    <a:pt x="2643" y="0"/>
                  </a:cubicBezTo>
                  <a:close/>
                </a:path>
              </a:pathLst>
            </a:custGeom>
            <a:solidFill>
              <a:srgbClr val="4285F4"/>
            </a:solidFill>
            <a:ln>
              <a:noFill/>
            </a:ln>
          </p:spPr>
          <p:txBody>
            <a:bodyPr spcFirstLastPara="1" wrap="square" lIns="121900" tIns="121900" rIns="121900" bIns="121900" anchor="ctr" anchorCtr="0">
              <a:noAutofit/>
            </a:bodyPr>
            <a:lstStyle/>
            <a:p>
              <a:endParaRPr sz="2400"/>
            </a:p>
          </p:txBody>
        </p:sp>
        <p:sp>
          <p:nvSpPr>
            <p:cNvPr id="106" name="Google Shape;106;p19"/>
            <p:cNvSpPr/>
            <p:nvPr/>
          </p:nvSpPr>
          <p:spPr>
            <a:xfrm>
              <a:off x="5232079" y="1436340"/>
              <a:ext cx="565711" cy="708560"/>
            </a:xfrm>
            <a:custGeom>
              <a:avLst/>
              <a:gdLst/>
              <a:ahLst/>
              <a:cxnLst/>
              <a:rect l="l" t="t" r="r" b="b"/>
              <a:pathLst>
                <a:path w="18110" h="22683" extrusionOk="0">
                  <a:moveTo>
                    <a:pt x="2620" y="1"/>
                  </a:moveTo>
                  <a:lnTo>
                    <a:pt x="0" y="3596"/>
                  </a:lnTo>
                  <a:cubicBezTo>
                    <a:pt x="6846" y="8585"/>
                    <a:pt x="11275" y="14657"/>
                    <a:pt x="13919" y="22682"/>
                  </a:cubicBezTo>
                  <a:lnTo>
                    <a:pt x="18110" y="21313"/>
                  </a:lnTo>
                  <a:cubicBezTo>
                    <a:pt x="15169" y="12347"/>
                    <a:pt x="10240" y="5573"/>
                    <a:pt x="2620" y="1"/>
                  </a:cubicBezTo>
                  <a:close/>
                </a:path>
              </a:pathLst>
            </a:custGeom>
            <a:solidFill>
              <a:srgbClr val="EF5350"/>
            </a:solidFill>
            <a:ln>
              <a:noFill/>
            </a:ln>
          </p:spPr>
          <p:txBody>
            <a:bodyPr spcFirstLastPara="1" wrap="square" lIns="121900" tIns="121900" rIns="121900" bIns="121900" anchor="ctr" anchorCtr="0">
              <a:noAutofit/>
            </a:bodyPr>
            <a:lstStyle/>
            <a:p>
              <a:endParaRPr sz="2400"/>
            </a:p>
          </p:txBody>
        </p:sp>
        <p:sp>
          <p:nvSpPr>
            <p:cNvPr id="107" name="Google Shape;107;p19"/>
            <p:cNvSpPr/>
            <p:nvPr/>
          </p:nvSpPr>
          <p:spPr>
            <a:xfrm>
              <a:off x="3382507" y="2853367"/>
              <a:ext cx="512170" cy="634527"/>
            </a:xfrm>
            <a:custGeom>
              <a:avLst/>
              <a:gdLst/>
              <a:ahLst/>
              <a:cxnLst/>
              <a:rect l="l" t="t" r="r" b="b"/>
              <a:pathLst>
                <a:path w="16396" h="20313" extrusionOk="0">
                  <a:moveTo>
                    <a:pt x="4287" y="0"/>
                  </a:moveTo>
                  <a:lnTo>
                    <a:pt x="0" y="1393"/>
                  </a:lnTo>
                  <a:cubicBezTo>
                    <a:pt x="2608" y="9347"/>
                    <a:pt x="6989" y="15371"/>
                    <a:pt x="13740" y="20312"/>
                  </a:cubicBezTo>
                  <a:lnTo>
                    <a:pt x="16395" y="16669"/>
                  </a:lnTo>
                  <a:cubicBezTo>
                    <a:pt x="10442" y="12311"/>
                    <a:pt x="6585" y="7001"/>
                    <a:pt x="4287" y="0"/>
                  </a:cubicBezTo>
                  <a:close/>
                </a:path>
              </a:pathLst>
            </a:custGeom>
            <a:solidFill>
              <a:srgbClr val="FFC107"/>
            </a:solidFill>
            <a:ln>
              <a:noFill/>
            </a:ln>
          </p:spPr>
          <p:txBody>
            <a:bodyPr spcFirstLastPara="1" wrap="square" lIns="121900" tIns="121900" rIns="121900" bIns="121900" anchor="ctr" anchorCtr="0">
              <a:noAutofit/>
            </a:bodyPr>
            <a:lstStyle/>
            <a:p>
              <a:endParaRPr sz="2400"/>
            </a:p>
          </p:txBody>
        </p:sp>
        <p:sp>
          <p:nvSpPr>
            <p:cNvPr id="108" name="Google Shape;108;p19"/>
            <p:cNvSpPr/>
            <p:nvPr/>
          </p:nvSpPr>
          <p:spPr>
            <a:xfrm>
              <a:off x="3819519" y="3376657"/>
              <a:ext cx="694784" cy="342582"/>
            </a:xfrm>
            <a:custGeom>
              <a:avLst/>
              <a:gdLst/>
              <a:ahLst/>
              <a:cxnLst/>
              <a:rect l="l" t="t" r="r" b="b"/>
              <a:pathLst>
                <a:path w="22242" h="10967" extrusionOk="0">
                  <a:moveTo>
                    <a:pt x="2703" y="0"/>
                  </a:moveTo>
                  <a:lnTo>
                    <a:pt x="0" y="3739"/>
                  </a:lnTo>
                  <a:cubicBezTo>
                    <a:pt x="6787" y="8632"/>
                    <a:pt x="13859" y="10930"/>
                    <a:pt x="22241" y="10966"/>
                  </a:cubicBezTo>
                  <a:lnTo>
                    <a:pt x="22241" y="6251"/>
                  </a:lnTo>
                  <a:cubicBezTo>
                    <a:pt x="14907" y="6251"/>
                    <a:pt x="8644" y="4251"/>
                    <a:pt x="2703" y="0"/>
                  </a:cubicBezTo>
                  <a:close/>
                </a:path>
              </a:pathLst>
            </a:custGeom>
            <a:solidFill>
              <a:srgbClr val="FFC107"/>
            </a:solidFill>
            <a:ln>
              <a:noFill/>
            </a:ln>
          </p:spPr>
          <p:txBody>
            <a:bodyPr spcFirstLastPara="1" wrap="square" lIns="121900" tIns="121900" rIns="121900" bIns="121900" anchor="ctr" anchorCtr="0">
              <a:noAutofit/>
            </a:bodyPr>
            <a:lstStyle/>
            <a:p>
              <a:endParaRPr sz="2400"/>
            </a:p>
          </p:txBody>
        </p:sp>
        <p:sp>
          <p:nvSpPr>
            <p:cNvPr id="109" name="Google Shape;109;p19"/>
            <p:cNvSpPr/>
            <p:nvPr/>
          </p:nvSpPr>
          <p:spPr>
            <a:xfrm>
              <a:off x="4523550" y="3372565"/>
              <a:ext cx="694784" cy="346674"/>
            </a:xfrm>
            <a:custGeom>
              <a:avLst/>
              <a:gdLst/>
              <a:ahLst/>
              <a:cxnLst/>
              <a:rect l="l" t="t" r="r" b="b"/>
              <a:pathLst>
                <a:path w="22242" h="11098" extrusionOk="0">
                  <a:moveTo>
                    <a:pt x="19420" y="0"/>
                  </a:moveTo>
                  <a:cubicBezTo>
                    <a:pt x="13503" y="4287"/>
                    <a:pt x="7276" y="6335"/>
                    <a:pt x="1" y="6382"/>
                  </a:cubicBezTo>
                  <a:lnTo>
                    <a:pt x="1" y="11097"/>
                  </a:lnTo>
                  <a:cubicBezTo>
                    <a:pt x="8371" y="11061"/>
                    <a:pt x="15443" y="8763"/>
                    <a:pt x="22242" y="3870"/>
                  </a:cubicBezTo>
                  <a:lnTo>
                    <a:pt x="19420" y="0"/>
                  </a:lnTo>
                  <a:close/>
                </a:path>
              </a:pathLst>
            </a:custGeom>
            <a:solidFill>
              <a:srgbClr val="FFC107"/>
            </a:solidFill>
            <a:ln>
              <a:noFill/>
            </a:ln>
          </p:spPr>
          <p:txBody>
            <a:bodyPr spcFirstLastPara="1" wrap="square" lIns="121900" tIns="121900" rIns="121900" bIns="121900" anchor="ctr" anchorCtr="0">
              <a:noAutofit/>
            </a:bodyPr>
            <a:lstStyle/>
            <a:p>
              <a:endParaRPr sz="2400"/>
            </a:p>
          </p:txBody>
        </p:sp>
        <p:sp>
          <p:nvSpPr>
            <p:cNvPr id="110" name="Google Shape;110;p19"/>
            <p:cNvSpPr/>
            <p:nvPr/>
          </p:nvSpPr>
          <p:spPr>
            <a:xfrm>
              <a:off x="5140584" y="2852242"/>
              <a:ext cx="514388" cy="635652"/>
            </a:xfrm>
            <a:custGeom>
              <a:avLst/>
              <a:gdLst/>
              <a:ahLst/>
              <a:cxnLst/>
              <a:rect l="l" t="t" r="r" b="b"/>
              <a:pathLst>
                <a:path w="16467" h="20349" extrusionOk="0">
                  <a:moveTo>
                    <a:pt x="11942" y="1"/>
                  </a:moveTo>
                  <a:cubicBezTo>
                    <a:pt x="9680" y="6954"/>
                    <a:pt x="5858" y="12276"/>
                    <a:pt x="0" y="16610"/>
                  </a:cubicBezTo>
                  <a:lnTo>
                    <a:pt x="2727" y="20348"/>
                  </a:lnTo>
                  <a:cubicBezTo>
                    <a:pt x="9490" y="15407"/>
                    <a:pt x="13859" y="9383"/>
                    <a:pt x="16467" y="1429"/>
                  </a:cubicBezTo>
                  <a:lnTo>
                    <a:pt x="11942" y="1"/>
                  </a:lnTo>
                  <a:close/>
                </a:path>
              </a:pathLst>
            </a:custGeom>
            <a:solidFill>
              <a:srgbClr val="FFC107"/>
            </a:solidFill>
            <a:ln>
              <a:noFill/>
            </a:ln>
          </p:spPr>
          <p:txBody>
            <a:bodyPr spcFirstLastPara="1" wrap="square" lIns="121900" tIns="121900" rIns="121900" bIns="121900" anchor="ctr" anchorCtr="0">
              <a:noAutofit/>
            </a:bodyPr>
            <a:lstStyle/>
            <a:p>
              <a:endParaRPr sz="2400"/>
            </a:p>
          </p:txBody>
        </p:sp>
        <p:sp>
          <p:nvSpPr>
            <p:cNvPr id="111" name="Google Shape;111;p19"/>
            <p:cNvSpPr/>
            <p:nvPr/>
          </p:nvSpPr>
          <p:spPr>
            <a:xfrm>
              <a:off x="5669467" y="2111008"/>
              <a:ext cx="221693" cy="823452"/>
            </a:xfrm>
            <a:custGeom>
              <a:avLst/>
              <a:gdLst/>
              <a:ahLst/>
              <a:cxnLst/>
              <a:rect l="l" t="t" r="r" b="b"/>
              <a:pathLst>
                <a:path w="7097" h="26361" extrusionOk="0">
                  <a:moveTo>
                    <a:pt x="4203" y="1"/>
                  </a:moveTo>
                  <a:lnTo>
                    <a:pt x="0" y="1370"/>
                  </a:lnTo>
                  <a:cubicBezTo>
                    <a:pt x="2596" y="9418"/>
                    <a:pt x="2596" y="16943"/>
                    <a:pt x="0" y="24992"/>
                  </a:cubicBezTo>
                  <a:lnTo>
                    <a:pt x="4203" y="26361"/>
                  </a:lnTo>
                  <a:cubicBezTo>
                    <a:pt x="7096" y="17372"/>
                    <a:pt x="7096" y="8990"/>
                    <a:pt x="4203" y="1"/>
                  </a:cubicBezTo>
                  <a:close/>
                </a:path>
              </a:pathLst>
            </a:custGeom>
            <a:solidFill>
              <a:srgbClr val="EF5350"/>
            </a:solidFill>
            <a:ln>
              <a:noFill/>
            </a:ln>
          </p:spPr>
          <p:txBody>
            <a:bodyPr spcFirstLastPara="1" wrap="square" lIns="121900" tIns="121900" rIns="121900" bIns="121900" anchor="ctr" anchorCtr="0">
              <a:noAutofit/>
            </a:bodyPr>
            <a:lstStyle/>
            <a:p>
              <a:endParaRPr sz="2400"/>
            </a:p>
          </p:txBody>
        </p:sp>
        <p:sp>
          <p:nvSpPr>
            <p:cNvPr id="112" name="Google Shape;112;p19"/>
            <p:cNvSpPr/>
            <p:nvPr/>
          </p:nvSpPr>
          <p:spPr>
            <a:xfrm>
              <a:off x="5515091" y="2157489"/>
              <a:ext cx="225785" cy="730489"/>
            </a:xfrm>
            <a:custGeom>
              <a:avLst/>
              <a:gdLst/>
              <a:ahLst/>
              <a:cxnLst/>
              <a:rect l="l" t="t" r="r" b="b"/>
              <a:pathLst>
                <a:path w="7228" h="23385" extrusionOk="0">
                  <a:moveTo>
                    <a:pt x="4668" y="1"/>
                  </a:moveTo>
                  <a:lnTo>
                    <a:pt x="25" y="1513"/>
                  </a:lnTo>
                  <a:cubicBezTo>
                    <a:pt x="2227" y="8419"/>
                    <a:pt x="2215" y="14955"/>
                    <a:pt x="1" y="21873"/>
                  </a:cubicBezTo>
                  <a:lnTo>
                    <a:pt x="4668" y="23385"/>
                  </a:lnTo>
                  <a:cubicBezTo>
                    <a:pt x="7228" y="15408"/>
                    <a:pt x="7228" y="7978"/>
                    <a:pt x="4668" y="1"/>
                  </a:cubicBezTo>
                  <a:close/>
                </a:path>
              </a:pathLst>
            </a:custGeom>
            <a:solidFill>
              <a:srgbClr val="FFC107"/>
            </a:solidFill>
            <a:ln>
              <a:noFill/>
            </a:ln>
          </p:spPr>
          <p:txBody>
            <a:bodyPr spcFirstLastPara="1" wrap="square" lIns="121900" tIns="121900" rIns="121900" bIns="121900" anchor="ctr" anchorCtr="0">
              <a:noAutofit/>
            </a:bodyPr>
            <a:lstStyle/>
            <a:p>
              <a:endParaRPr sz="2400"/>
            </a:p>
          </p:txBody>
        </p:sp>
        <p:sp>
          <p:nvSpPr>
            <p:cNvPr id="113" name="Google Shape;113;p19"/>
            <p:cNvSpPr/>
            <p:nvPr/>
          </p:nvSpPr>
          <p:spPr>
            <a:xfrm>
              <a:off x="5141334" y="1557604"/>
              <a:ext cx="516981" cy="638245"/>
            </a:xfrm>
            <a:custGeom>
              <a:avLst/>
              <a:gdLst/>
              <a:ahLst/>
              <a:cxnLst/>
              <a:rect l="l" t="t" r="r" b="b"/>
              <a:pathLst>
                <a:path w="16550" h="20432" extrusionOk="0">
                  <a:moveTo>
                    <a:pt x="2798" y="0"/>
                  </a:moveTo>
                  <a:lnTo>
                    <a:pt x="0" y="3858"/>
                  </a:lnTo>
                  <a:cubicBezTo>
                    <a:pt x="5834" y="8180"/>
                    <a:pt x="9644" y="13502"/>
                    <a:pt x="11906" y="20431"/>
                  </a:cubicBezTo>
                  <a:lnTo>
                    <a:pt x="16550" y="18919"/>
                  </a:lnTo>
                  <a:cubicBezTo>
                    <a:pt x="13930" y="10966"/>
                    <a:pt x="9561" y="4941"/>
                    <a:pt x="2798" y="0"/>
                  </a:cubicBezTo>
                  <a:close/>
                </a:path>
              </a:pathLst>
            </a:custGeom>
            <a:solidFill>
              <a:srgbClr val="FFC107"/>
            </a:solidFill>
            <a:ln>
              <a:noFill/>
            </a:ln>
          </p:spPr>
          <p:txBody>
            <a:bodyPr spcFirstLastPara="1" wrap="square" lIns="121900" tIns="121900" rIns="121900" bIns="121900" anchor="ctr" anchorCtr="0">
              <a:noAutofit/>
            </a:bodyPr>
            <a:lstStyle/>
            <a:p>
              <a:endParaRPr sz="2400"/>
            </a:p>
          </p:txBody>
        </p:sp>
        <p:sp>
          <p:nvSpPr>
            <p:cNvPr id="114" name="Google Shape;114;p19"/>
            <p:cNvSpPr/>
            <p:nvPr/>
          </p:nvSpPr>
          <p:spPr>
            <a:xfrm>
              <a:off x="3907672" y="1476511"/>
              <a:ext cx="606632" cy="309845"/>
            </a:xfrm>
            <a:custGeom>
              <a:avLst/>
              <a:gdLst/>
              <a:ahLst/>
              <a:cxnLst/>
              <a:rect l="l" t="t" r="r" b="b"/>
              <a:pathLst>
                <a:path w="19420" h="9919" extrusionOk="0">
                  <a:moveTo>
                    <a:pt x="19419" y="1"/>
                  </a:moveTo>
                  <a:cubicBezTo>
                    <a:pt x="12109" y="24"/>
                    <a:pt x="5929" y="2037"/>
                    <a:pt x="0" y="6311"/>
                  </a:cubicBezTo>
                  <a:lnTo>
                    <a:pt x="2619" y="9918"/>
                  </a:lnTo>
                  <a:lnTo>
                    <a:pt x="2774" y="9823"/>
                  </a:lnTo>
                  <a:cubicBezTo>
                    <a:pt x="7858" y="6180"/>
                    <a:pt x="13157" y="4465"/>
                    <a:pt x="19419" y="4406"/>
                  </a:cubicBezTo>
                  <a:lnTo>
                    <a:pt x="19419" y="1"/>
                  </a:lnTo>
                  <a:close/>
                </a:path>
              </a:pathLst>
            </a:custGeom>
            <a:solidFill>
              <a:srgbClr val="34A853"/>
            </a:solidFill>
            <a:ln>
              <a:noFill/>
            </a:ln>
          </p:spPr>
          <p:txBody>
            <a:bodyPr spcFirstLastPara="1" wrap="square" lIns="121900" tIns="121900" rIns="121900" bIns="121900" anchor="ctr" anchorCtr="0">
              <a:noAutofit/>
            </a:bodyPr>
            <a:lstStyle/>
            <a:p>
              <a:endParaRPr sz="2400"/>
            </a:p>
          </p:txBody>
        </p:sp>
        <p:sp>
          <p:nvSpPr>
            <p:cNvPr id="115" name="Google Shape;115;p19"/>
            <p:cNvSpPr/>
            <p:nvPr/>
          </p:nvSpPr>
          <p:spPr>
            <a:xfrm>
              <a:off x="3525325" y="1679212"/>
              <a:ext cx="456755" cy="559401"/>
            </a:xfrm>
            <a:custGeom>
              <a:avLst/>
              <a:gdLst/>
              <a:ahLst/>
              <a:cxnLst/>
              <a:rect l="l" t="t" r="r" b="b"/>
              <a:pathLst>
                <a:path w="14622" h="17908" extrusionOk="0">
                  <a:moveTo>
                    <a:pt x="12002" y="0"/>
                  </a:moveTo>
                  <a:cubicBezTo>
                    <a:pt x="6096" y="4311"/>
                    <a:pt x="2286" y="9573"/>
                    <a:pt x="0" y="16514"/>
                  </a:cubicBezTo>
                  <a:lnTo>
                    <a:pt x="4275" y="17907"/>
                  </a:lnTo>
                  <a:cubicBezTo>
                    <a:pt x="6251" y="11907"/>
                    <a:pt x="9537" y="7370"/>
                    <a:pt x="14609" y="3620"/>
                  </a:cubicBezTo>
                  <a:lnTo>
                    <a:pt x="14621" y="3608"/>
                  </a:lnTo>
                  <a:lnTo>
                    <a:pt x="12002" y="0"/>
                  </a:lnTo>
                  <a:close/>
                </a:path>
              </a:pathLst>
            </a:custGeom>
            <a:solidFill>
              <a:srgbClr val="34A853"/>
            </a:solidFill>
            <a:ln>
              <a:noFill/>
            </a:ln>
          </p:spPr>
          <p:txBody>
            <a:bodyPr spcFirstLastPara="1" wrap="square" lIns="121900" tIns="121900" rIns="121900" bIns="121900" anchor="ctr" anchorCtr="0">
              <a:noAutofit/>
            </a:bodyPr>
            <a:lstStyle/>
            <a:p>
              <a:endParaRPr sz="2400"/>
            </a:p>
          </p:txBody>
        </p:sp>
        <p:sp>
          <p:nvSpPr>
            <p:cNvPr id="116" name="Google Shape;116;p19"/>
            <p:cNvSpPr/>
            <p:nvPr/>
          </p:nvSpPr>
          <p:spPr>
            <a:xfrm>
              <a:off x="3452416" y="2204002"/>
              <a:ext cx="203856" cy="637495"/>
            </a:xfrm>
            <a:custGeom>
              <a:avLst/>
              <a:gdLst/>
              <a:ahLst/>
              <a:cxnLst/>
              <a:rect l="l" t="t" r="r" b="b"/>
              <a:pathLst>
                <a:path w="6526" h="20408" extrusionOk="0">
                  <a:moveTo>
                    <a:pt x="2239" y="0"/>
                  </a:moveTo>
                  <a:cubicBezTo>
                    <a:pt x="1" y="6953"/>
                    <a:pt x="1" y="13454"/>
                    <a:pt x="2239" y="20407"/>
                  </a:cubicBezTo>
                  <a:lnTo>
                    <a:pt x="6525" y="19014"/>
                  </a:lnTo>
                  <a:cubicBezTo>
                    <a:pt x="4609" y="13014"/>
                    <a:pt x="4609" y="7394"/>
                    <a:pt x="6525" y="1393"/>
                  </a:cubicBezTo>
                  <a:lnTo>
                    <a:pt x="2239" y="0"/>
                  </a:lnTo>
                  <a:close/>
                </a:path>
              </a:pathLst>
            </a:custGeom>
            <a:solidFill>
              <a:srgbClr val="34A853"/>
            </a:solidFill>
            <a:ln>
              <a:noFill/>
            </a:ln>
          </p:spPr>
          <p:txBody>
            <a:bodyPr spcFirstLastPara="1" wrap="square" lIns="121900" tIns="121900" rIns="121900" bIns="121900" anchor="ctr" anchorCtr="0">
              <a:noAutofit/>
            </a:bodyPr>
            <a:lstStyle/>
            <a:p>
              <a:endParaRPr sz="2400"/>
            </a:p>
          </p:txBody>
        </p:sp>
      </p:grpSp>
      <p:sp>
        <p:nvSpPr>
          <p:cNvPr id="117" name="Google Shape;117;p19"/>
          <p:cNvSpPr/>
          <p:nvPr/>
        </p:nvSpPr>
        <p:spPr>
          <a:xfrm>
            <a:off x="4361133" y="2282945"/>
            <a:ext cx="3891200" cy="3873600"/>
          </a:xfrm>
          <a:prstGeom prst="ellipse">
            <a:avLst/>
          </a:prstGeom>
          <a:noFill/>
          <a:ln w="9525" cap="flat" cmpd="sng">
            <a:solidFill>
              <a:srgbClr val="434343"/>
            </a:solidFill>
            <a:prstDash val="dash"/>
            <a:round/>
            <a:headEnd type="none" w="sm" len="sm"/>
            <a:tailEnd type="none" w="sm" len="sm"/>
          </a:ln>
        </p:spPr>
        <p:txBody>
          <a:bodyPr spcFirstLastPara="1" wrap="square" lIns="121900" tIns="121900" rIns="121900" bIns="121900" anchor="ctr" anchorCtr="0">
            <a:noAutofit/>
          </a:bodyPr>
          <a:lstStyle/>
          <a:p>
            <a:endParaRPr sz="1067" b="1">
              <a:solidFill>
                <a:srgbClr val="434343"/>
              </a:solidFill>
              <a:latin typeface="Google Sans"/>
              <a:ea typeface="Google Sans"/>
              <a:cs typeface="Google Sans"/>
              <a:sym typeface="Google Sans"/>
            </a:endParaRPr>
          </a:p>
        </p:txBody>
      </p:sp>
      <p:sp>
        <p:nvSpPr>
          <p:cNvPr id="118" name="Google Shape;118;p19"/>
          <p:cNvSpPr/>
          <p:nvPr/>
        </p:nvSpPr>
        <p:spPr>
          <a:xfrm>
            <a:off x="6801059" y="6077880"/>
            <a:ext cx="28291" cy="25808"/>
          </a:xfrm>
          <a:custGeom>
            <a:avLst/>
            <a:gdLst/>
            <a:ahLst/>
            <a:cxnLst/>
            <a:rect l="l" t="t" r="r" b="b"/>
            <a:pathLst>
              <a:path w="775" h="707" extrusionOk="0">
                <a:moveTo>
                  <a:pt x="398" y="0"/>
                </a:moveTo>
                <a:cubicBezTo>
                  <a:pt x="365" y="0"/>
                  <a:pt x="332" y="5"/>
                  <a:pt x="298" y="16"/>
                </a:cubicBezTo>
                <a:cubicBezTo>
                  <a:pt x="108" y="63"/>
                  <a:pt x="1" y="254"/>
                  <a:pt x="48" y="444"/>
                </a:cubicBezTo>
                <a:cubicBezTo>
                  <a:pt x="84" y="599"/>
                  <a:pt x="227" y="706"/>
                  <a:pt x="393" y="706"/>
                </a:cubicBezTo>
                <a:cubicBezTo>
                  <a:pt x="417" y="706"/>
                  <a:pt x="453" y="694"/>
                  <a:pt x="477" y="694"/>
                </a:cubicBezTo>
                <a:cubicBezTo>
                  <a:pt x="667" y="635"/>
                  <a:pt x="774" y="444"/>
                  <a:pt x="727" y="266"/>
                </a:cubicBezTo>
                <a:cubicBezTo>
                  <a:pt x="688" y="109"/>
                  <a:pt x="551" y="0"/>
                  <a:pt x="398"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19" name="Google Shape;119;p19"/>
          <p:cNvSpPr/>
          <p:nvPr/>
        </p:nvSpPr>
        <p:spPr>
          <a:xfrm>
            <a:off x="5736649" y="6058277"/>
            <a:ext cx="29568" cy="26283"/>
          </a:xfrm>
          <a:custGeom>
            <a:avLst/>
            <a:gdLst/>
            <a:ahLst/>
            <a:cxnLst/>
            <a:rect l="l" t="t" r="r" b="b"/>
            <a:pathLst>
              <a:path w="810" h="720" extrusionOk="0">
                <a:moveTo>
                  <a:pt x="405" y="0"/>
                </a:moveTo>
                <a:cubicBezTo>
                  <a:pt x="251" y="0"/>
                  <a:pt x="108" y="100"/>
                  <a:pt x="60" y="255"/>
                </a:cubicBezTo>
                <a:cubicBezTo>
                  <a:pt x="0" y="445"/>
                  <a:pt x="107" y="636"/>
                  <a:pt x="298" y="696"/>
                </a:cubicBezTo>
                <a:cubicBezTo>
                  <a:pt x="334" y="707"/>
                  <a:pt x="369" y="719"/>
                  <a:pt x="405" y="719"/>
                </a:cubicBezTo>
                <a:cubicBezTo>
                  <a:pt x="560" y="719"/>
                  <a:pt x="703" y="612"/>
                  <a:pt x="738" y="469"/>
                </a:cubicBezTo>
                <a:cubicBezTo>
                  <a:pt x="810" y="279"/>
                  <a:pt x="703" y="76"/>
                  <a:pt x="512" y="17"/>
                </a:cubicBezTo>
                <a:cubicBezTo>
                  <a:pt x="476" y="6"/>
                  <a:pt x="440" y="0"/>
                  <a:pt x="405"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20" name="Google Shape;120;p19"/>
          <p:cNvSpPr/>
          <p:nvPr/>
        </p:nvSpPr>
        <p:spPr>
          <a:xfrm>
            <a:off x="6874507" y="6056305"/>
            <a:ext cx="29604" cy="26064"/>
          </a:xfrm>
          <a:custGeom>
            <a:avLst/>
            <a:gdLst/>
            <a:ahLst/>
            <a:cxnLst/>
            <a:rect l="l" t="t" r="r" b="b"/>
            <a:pathLst>
              <a:path w="811" h="714" extrusionOk="0">
                <a:moveTo>
                  <a:pt x="420" y="1"/>
                </a:moveTo>
                <a:cubicBezTo>
                  <a:pt x="380" y="1"/>
                  <a:pt x="339" y="8"/>
                  <a:pt x="298" y="23"/>
                </a:cubicBezTo>
                <a:cubicBezTo>
                  <a:pt x="108" y="71"/>
                  <a:pt x="1" y="273"/>
                  <a:pt x="72" y="464"/>
                </a:cubicBezTo>
                <a:cubicBezTo>
                  <a:pt x="108" y="619"/>
                  <a:pt x="251" y="714"/>
                  <a:pt x="406" y="714"/>
                </a:cubicBezTo>
                <a:cubicBezTo>
                  <a:pt x="441" y="714"/>
                  <a:pt x="477" y="702"/>
                  <a:pt x="513" y="702"/>
                </a:cubicBezTo>
                <a:cubicBezTo>
                  <a:pt x="703" y="642"/>
                  <a:pt x="810" y="440"/>
                  <a:pt x="751" y="249"/>
                </a:cubicBezTo>
                <a:cubicBezTo>
                  <a:pt x="704" y="99"/>
                  <a:pt x="568" y="1"/>
                  <a:pt x="420"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21" name="Google Shape;121;p19"/>
          <p:cNvSpPr/>
          <p:nvPr/>
        </p:nvSpPr>
        <p:spPr>
          <a:xfrm>
            <a:off x="5663202" y="6034550"/>
            <a:ext cx="29129" cy="25661"/>
          </a:xfrm>
          <a:custGeom>
            <a:avLst/>
            <a:gdLst/>
            <a:ahLst/>
            <a:cxnLst/>
            <a:rect l="l" t="t" r="r" b="b"/>
            <a:pathLst>
              <a:path w="798" h="703" extrusionOk="0">
                <a:moveTo>
                  <a:pt x="390" y="0"/>
                </a:moveTo>
                <a:cubicBezTo>
                  <a:pt x="249" y="0"/>
                  <a:pt x="118" y="91"/>
                  <a:pt x="71" y="238"/>
                </a:cubicBezTo>
                <a:cubicBezTo>
                  <a:pt x="0" y="417"/>
                  <a:pt x="107" y="619"/>
                  <a:pt x="286" y="679"/>
                </a:cubicBezTo>
                <a:cubicBezTo>
                  <a:pt x="321" y="691"/>
                  <a:pt x="357" y="703"/>
                  <a:pt x="405" y="703"/>
                </a:cubicBezTo>
                <a:cubicBezTo>
                  <a:pt x="548" y="703"/>
                  <a:pt x="679" y="607"/>
                  <a:pt x="726" y="464"/>
                </a:cubicBezTo>
                <a:cubicBezTo>
                  <a:pt x="798" y="286"/>
                  <a:pt x="702" y="83"/>
                  <a:pt x="512" y="24"/>
                </a:cubicBezTo>
                <a:cubicBezTo>
                  <a:pt x="472" y="8"/>
                  <a:pt x="430" y="0"/>
                  <a:pt x="390"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22" name="Google Shape;122;p19"/>
          <p:cNvSpPr/>
          <p:nvPr/>
        </p:nvSpPr>
        <p:spPr>
          <a:xfrm>
            <a:off x="6947953" y="6032578"/>
            <a:ext cx="28728" cy="25479"/>
          </a:xfrm>
          <a:custGeom>
            <a:avLst/>
            <a:gdLst/>
            <a:ahLst/>
            <a:cxnLst/>
            <a:rect l="l" t="t" r="r" b="b"/>
            <a:pathLst>
              <a:path w="787" h="698" extrusionOk="0">
                <a:moveTo>
                  <a:pt x="389" y="1"/>
                </a:moveTo>
                <a:cubicBezTo>
                  <a:pt x="352" y="1"/>
                  <a:pt x="313" y="6"/>
                  <a:pt x="275" y="18"/>
                </a:cubicBezTo>
                <a:cubicBezTo>
                  <a:pt x="96" y="78"/>
                  <a:pt x="1" y="280"/>
                  <a:pt x="60" y="471"/>
                </a:cubicBezTo>
                <a:cubicBezTo>
                  <a:pt x="108" y="602"/>
                  <a:pt x="239" y="697"/>
                  <a:pt x="394" y="697"/>
                </a:cubicBezTo>
                <a:cubicBezTo>
                  <a:pt x="430" y="697"/>
                  <a:pt x="477" y="697"/>
                  <a:pt x="513" y="685"/>
                </a:cubicBezTo>
                <a:cubicBezTo>
                  <a:pt x="691" y="614"/>
                  <a:pt x="787" y="411"/>
                  <a:pt x="727" y="233"/>
                </a:cubicBezTo>
                <a:cubicBezTo>
                  <a:pt x="670" y="90"/>
                  <a:pt x="537" y="1"/>
                  <a:pt x="389"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23" name="Google Shape;123;p19"/>
          <p:cNvSpPr/>
          <p:nvPr/>
        </p:nvSpPr>
        <p:spPr>
          <a:xfrm>
            <a:off x="7019686" y="6005346"/>
            <a:ext cx="29167" cy="25735"/>
          </a:xfrm>
          <a:custGeom>
            <a:avLst/>
            <a:gdLst/>
            <a:ahLst/>
            <a:cxnLst/>
            <a:rect l="l" t="t" r="r" b="b"/>
            <a:pathLst>
              <a:path w="799" h="705" extrusionOk="0">
                <a:moveTo>
                  <a:pt x="405" y="1"/>
                </a:moveTo>
                <a:cubicBezTo>
                  <a:pt x="361" y="1"/>
                  <a:pt x="317" y="9"/>
                  <a:pt x="274" y="26"/>
                </a:cubicBezTo>
                <a:cubicBezTo>
                  <a:pt x="96" y="98"/>
                  <a:pt x="0" y="300"/>
                  <a:pt x="72" y="479"/>
                </a:cubicBezTo>
                <a:cubicBezTo>
                  <a:pt x="131" y="622"/>
                  <a:pt x="262" y="705"/>
                  <a:pt x="405" y="705"/>
                </a:cubicBezTo>
                <a:cubicBezTo>
                  <a:pt x="453" y="705"/>
                  <a:pt x="489" y="693"/>
                  <a:pt x="536" y="681"/>
                </a:cubicBezTo>
                <a:cubicBezTo>
                  <a:pt x="715" y="610"/>
                  <a:pt x="798" y="407"/>
                  <a:pt x="727" y="229"/>
                </a:cubicBezTo>
                <a:cubicBezTo>
                  <a:pt x="672" y="84"/>
                  <a:pt x="542" y="1"/>
                  <a:pt x="405"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24" name="Google Shape;124;p19"/>
          <p:cNvSpPr/>
          <p:nvPr/>
        </p:nvSpPr>
        <p:spPr>
          <a:xfrm>
            <a:off x="7814617" y="5416777"/>
            <a:ext cx="29167" cy="25808"/>
          </a:xfrm>
          <a:custGeom>
            <a:avLst/>
            <a:gdLst/>
            <a:ahLst/>
            <a:cxnLst/>
            <a:rect l="l" t="t" r="r" b="b"/>
            <a:pathLst>
              <a:path w="799" h="707" extrusionOk="0">
                <a:moveTo>
                  <a:pt x="403" y="0"/>
                </a:moveTo>
                <a:cubicBezTo>
                  <a:pt x="301" y="0"/>
                  <a:pt x="200" y="46"/>
                  <a:pt x="132" y="135"/>
                </a:cubicBezTo>
                <a:cubicBezTo>
                  <a:pt x="1" y="278"/>
                  <a:pt x="25" y="504"/>
                  <a:pt x="180" y="623"/>
                </a:cubicBezTo>
                <a:cubicBezTo>
                  <a:pt x="239" y="671"/>
                  <a:pt x="322" y="707"/>
                  <a:pt x="406" y="707"/>
                </a:cubicBezTo>
                <a:cubicBezTo>
                  <a:pt x="501" y="707"/>
                  <a:pt x="608" y="659"/>
                  <a:pt x="668" y="576"/>
                </a:cubicBezTo>
                <a:cubicBezTo>
                  <a:pt x="799" y="421"/>
                  <a:pt x="775" y="195"/>
                  <a:pt x="620" y="76"/>
                </a:cubicBezTo>
                <a:cubicBezTo>
                  <a:pt x="554" y="25"/>
                  <a:pt x="478" y="0"/>
                  <a:pt x="403"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25" name="Google Shape;125;p19"/>
          <p:cNvSpPr/>
          <p:nvPr/>
        </p:nvSpPr>
        <p:spPr>
          <a:xfrm>
            <a:off x="4746091" y="5359136"/>
            <a:ext cx="29167" cy="25661"/>
          </a:xfrm>
          <a:custGeom>
            <a:avLst/>
            <a:gdLst/>
            <a:ahLst/>
            <a:cxnLst/>
            <a:rect l="l" t="t" r="r" b="b"/>
            <a:pathLst>
              <a:path w="799" h="703" extrusionOk="0">
                <a:moveTo>
                  <a:pt x="398" y="0"/>
                </a:moveTo>
                <a:cubicBezTo>
                  <a:pt x="326" y="0"/>
                  <a:pt x="254" y="23"/>
                  <a:pt x="191" y="71"/>
                </a:cubicBezTo>
                <a:cubicBezTo>
                  <a:pt x="37" y="190"/>
                  <a:pt x="1" y="405"/>
                  <a:pt x="120" y="559"/>
                </a:cubicBezTo>
                <a:cubicBezTo>
                  <a:pt x="179" y="655"/>
                  <a:pt x="287" y="702"/>
                  <a:pt x="406" y="702"/>
                </a:cubicBezTo>
                <a:cubicBezTo>
                  <a:pt x="477" y="702"/>
                  <a:pt x="549" y="678"/>
                  <a:pt x="608" y="643"/>
                </a:cubicBezTo>
                <a:cubicBezTo>
                  <a:pt x="763" y="524"/>
                  <a:pt x="799" y="297"/>
                  <a:pt x="679" y="143"/>
                </a:cubicBezTo>
                <a:cubicBezTo>
                  <a:pt x="608" y="50"/>
                  <a:pt x="504" y="0"/>
                  <a:pt x="398"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26" name="Google Shape;126;p19"/>
          <p:cNvSpPr/>
          <p:nvPr/>
        </p:nvSpPr>
        <p:spPr>
          <a:xfrm>
            <a:off x="7861562" y="5355668"/>
            <a:ext cx="29167" cy="26064"/>
          </a:xfrm>
          <a:custGeom>
            <a:avLst/>
            <a:gdLst/>
            <a:ahLst/>
            <a:cxnLst/>
            <a:rect l="l" t="t" r="r" b="b"/>
            <a:pathLst>
              <a:path w="799" h="714" extrusionOk="0">
                <a:moveTo>
                  <a:pt x="402" y="0"/>
                </a:moveTo>
                <a:cubicBezTo>
                  <a:pt x="296" y="0"/>
                  <a:pt x="191" y="50"/>
                  <a:pt x="120" y="142"/>
                </a:cubicBezTo>
                <a:cubicBezTo>
                  <a:pt x="1" y="297"/>
                  <a:pt x="37" y="523"/>
                  <a:pt x="191" y="643"/>
                </a:cubicBezTo>
                <a:cubicBezTo>
                  <a:pt x="251" y="690"/>
                  <a:pt x="322" y="714"/>
                  <a:pt x="406" y="714"/>
                </a:cubicBezTo>
                <a:cubicBezTo>
                  <a:pt x="513" y="714"/>
                  <a:pt x="620" y="654"/>
                  <a:pt x="679" y="559"/>
                </a:cubicBezTo>
                <a:cubicBezTo>
                  <a:pt x="799" y="404"/>
                  <a:pt x="763" y="190"/>
                  <a:pt x="608" y="71"/>
                </a:cubicBezTo>
                <a:cubicBezTo>
                  <a:pt x="546" y="23"/>
                  <a:pt x="473" y="0"/>
                  <a:pt x="402"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27" name="Google Shape;127;p19"/>
          <p:cNvSpPr/>
          <p:nvPr/>
        </p:nvSpPr>
        <p:spPr>
          <a:xfrm>
            <a:off x="4701335" y="5296603"/>
            <a:ext cx="29167" cy="25589"/>
          </a:xfrm>
          <a:custGeom>
            <a:avLst/>
            <a:gdLst/>
            <a:ahLst/>
            <a:cxnLst/>
            <a:rect l="l" t="t" r="r" b="b"/>
            <a:pathLst>
              <a:path w="799" h="701" extrusionOk="0">
                <a:moveTo>
                  <a:pt x="393" y="0"/>
                </a:moveTo>
                <a:cubicBezTo>
                  <a:pt x="326" y="0"/>
                  <a:pt x="260" y="19"/>
                  <a:pt x="203" y="58"/>
                </a:cubicBezTo>
                <a:cubicBezTo>
                  <a:pt x="48" y="177"/>
                  <a:pt x="0" y="391"/>
                  <a:pt x="108" y="546"/>
                </a:cubicBezTo>
                <a:cubicBezTo>
                  <a:pt x="179" y="641"/>
                  <a:pt x="286" y="701"/>
                  <a:pt x="405" y="701"/>
                </a:cubicBezTo>
                <a:cubicBezTo>
                  <a:pt x="477" y="701"/>
                  <a:pt x="536" y="677"/>
                  <a:pt x="596" y="641"/>
                </a:cubicBezTo>
                <a:cubicBezTo>
                  <a:pt x="762" y="534"/>
                  <a:pt x="798" y="320"/>
                  <a:pt x="691" y="153"/>
                </a:cubicBezTo>
                <a:cubicBezTo>
                  <a:pt x="623" y="55"/>
                  <a:pt x="508" y="0"/>
                  <a:pt x="393"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28" name="Google Shape;128;p19"/>
          <p:cNvSpPr/>
          <p:nvPr/>
        </p:nvSpPr>
        <p:spPr>
          <a:xfrm>
            <a:off x="7948077" y="5228375"/>
            <a:ext cx="29568" cy="25589"/>
          </a:xfrm>
          <a:custGeom>
            <a:avLst/>
            <a:gdLst/>
            <a:ahLst/>
            <a:cxnLst/>
            <a:rect l="l" t="t" r="r" b="b"/>
            <a:pathLst>
              <a:path w="810" h="701" extrusionOk="0">
                <a:moveTo>
                  <a:pt x="404" y="0"/>
                </a:moveTo>
                <a:cubicBezTo>
                  <a:pt x="288" y="0"/>
                  <a:pt x="176" y="58"/>
                  <a:pt x="107" y="165"/>
                </a:cubicBezTo>
                <a:cubicBezTo>
                  <a:pt x="0" y="331"/>
                  <a:pt x="60" y="546"/>
                  <a:pt x="226" y="653"/>
                </a:cubicBezTo>
                <a:cubicBezTo>
                  <a:pt x="274" y="689"/>
                  <a:pt x="345" y="701"/>
                  <a:pt x="405" y="701"/>
                </a:cubicBezTo>
                <a:cubicBezTo>
                  <a:pt x="524" y="701"/>
                  <a:pt x="643" y="641"/>
                  <a:pt x="703" y="534"/>
                </a:cubicBezTo>
                <a:cubicBezTo>
                  <a:pt x="810" y="367"/>
                  <a:pt x="762" y="153"/>
                  <a:pt x="595" y="58"/>
                </a:cubicBezTo>
                <a:cubicBezTo>
                  <a:pt x="535" y="19"/>
                  <a:pt x="469" y="0"/>
                  <a:pt x="404"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29" name="Google Shape;129;p19"/>
          <p:cNvSpPr/>
          <p:nvPr/>
        </p:nvSpPr>
        <p:spPr>
          <a:xfrm>
            <a:off x="8242307" y="4191674"/>
            <a:ext cx="25699" cy="38292"/>
          </a:xfrm>
          <a:custGeom>
            <a:avLst/>
            <a:gdLst/>
            <a:ahLst/>
            <a:cxnLst/>
            <a:rect l="l" t="t" r="r" b="b"/>
            <a:pathLst>
              <a:path w="704" h="1049" extrusionOk="0">
                <a:moveTo>
                  <a:pt x="346" y="1"/>
                </a:moveTo>
                <a:cubicBezTo>
                  <a:pt x="155" y="1"/>
                  <a:pt x="1" y="155"/>
                  <a:pt x="1" y="358"/>
                </a:cubicBezTo>
                <a:cubicBezTo>
                  <a:pt x="1" y="417"/>
                  <a:pt x="13" y="477"/>
                  <a:pt x="48" y="525"/>
                </a:cubicBezTo>
                <a:cubicBezTo>
                  <a:pt x="13" y="584"/>
                  <a:pt x="1" y="644"/>
                  <a:pt x="1" y="703"/>
                </a:cubicBezTo>
                <a:cubicBezTo>
                  <a:pt x="1" y="894"/>
                  <a:pt x="155" y="1048"/>
                  <a:pt x="358" y="1048"/>
                </a:cubicBezTo>
                <a:cubicBezTo>
                  <a:pt x="548" y="1048"/>
                  <a:pt x="703" y="894"/>
                  <a:pt x="703" y="703"/>
                </a:cubicBezTo>
                <a:cubicBezTo>
                  <a:pt x="703" y="644"/>
                  <a:pt x="691" y="584"/>
                  <a:pt x="656" y="525"/>
                </a:cubicBezTo>
                <a:cubicBezTo>
                  <a:pt x="691" y="477"/>
                  <a:pt x="703" y="417"/>
                  <a:pt x="703" y="346"/>
                </a:cubicBezTo>
                <a:cubicBezTo>
                  <a:pt x="703" y="155"/>
                  <a:pt x="548" y="1"/>
                  <a:pt x="346"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30" name="Google Shape;130;p19"/>
          <p:cNvSpPr/>
          <p:nvPr/>
        </p:nvSpPr>
        <p:spPr>
          <a:xfrm>
            <a:off x="4367097" y="4133849"/>
            <a:ext cx="26537" cy="25699"/>
          </a:xfrm>
          <a:custGeom>
            <a:avLst/>
            <a:gdLst/>
            <a:ahLst/>
            <a:cxnLst/>
            <a:rect l="l" t="t" r="r" b="b"/>
            <a:pathLst>
              <a:path w="727" h="704" extrusionOk="0">
                <a:moveTo>
                  <a:pt x="360" y="1"/>
                </a:moveTo>
                <a:cubicBezTo>
                  <a:pt x="168" y="1"/>
                  <a:pt x="24" y="151"/>
                  <a:pt x="12" y="335"/>
                </a:cubicBezTo>
                <a:cubicBezTo>
                  <a:pt x="1" y="537"/>
                  <a:pt x="155" y="692"/>
                  <a:pt x="358" y="704"/>
                </a:cubicBezTo>
                <a:lnTo>
                  <a:pt x="370" y="704"/>
                </a:lnTo>
                <a:cubicBezTo>
                  <a:pt x="548" y="704"/>
                  <a:pt x="703" y="549"/>
                  <a:pt x="715" y="370"/>
                </a:cubicBezTo>
                <a:cubicBezTo>
                  <a:pt x="727" y="168"/>
                  <a:pt x="572" y="1"/>
                  <a:pt x="382" y="1"/>
                </a:cubicBezTo>
                <a:cubicBezTo>
                  <a:pt x="374" y="1"/>
                  <a:pt x="367" y="1"/>
                  <a:pt x="360"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31" name="Google Shape;131;p19"/>
          <p:cNvSpPr/>
          <p:nvPr/>
        </p:nvSpPr>
        <p:spPr>
          <a:xfrm>
            <a:off x="8240154" y="4124485"/>
            <a:ext cx="26537" cy="25699"/>
          </a:xfrm>
          <a:custGeom>
            <a:avLst/>
            <a:gdLst/>
            <a:ahLst/>
            <a:cxnLst/>
            <a:rect l="l" t="t" r="r" b="b"/>
            <a:pathLst>
              <a:path w="727" h="704" extrusionOk="0">
                <a:moveTo>
                  <a:pt x="366" y="1"/>
                </a:moveTo>
                <a:cubicBezTo>
                  <a:pt x="359" y="1"/>
                  <a:pt x="352" y="1"/>
                  <a:pt x="345" y="1"/>
                </a:cubicBezTo>
                <a:cubicBezTo>
                  <a:pt x="155" y="13"/>
                  <a:pt x="0" y="180"/>
                  <a:pt x="12" y="370"/>
                </a:cubicBezTo>
                <a:cubicBezTo>
                  <a:pt x="24" y="561"/>
                  <a:pt x="179" y="704"/>
                  <a:pt x="369" y="704"/>
                </a:cubicBezTo>
                <a:lnTo>
                  <a:pt x="381" y="704"/>
                </a:lnTo>
                <a:cubicBezTo>
                  <a:pt x="572" y="692"/>
                  <a:pt x="726" y="525"/>
                  <a:pt x="715" y="335"/>
                </a:cubicBezTo>
                <a:cubicBezTo>
                  <a:pt x="703" y="151"/>
                  <a:pt x="548" y="1"/>
                  <a:pt x="366"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32" name="Google Shape;132;p19"/>
          <p:cNvSpPr/>
          <p:nvPr/>
        </p:nvSpPr>
        <p:spPr>
          <a:xfrm>
            <a:off x="4371441" y="4056933"/>
            <a:ext cx="26537" cy="25699"/>
          </a:xfrm>
          <a:custGeom>
            <a:avLst/>
            <a:gdLst/>
            <a:ahLst/>
            <a:cxnLst/>
            <a:rect l="l" t="t" r="r" b="b"/>
            <a:pathLst>
              <a:path w="727" h="704" extrusionOk="0">
                <a:moveTo>
                  <a:pt x="370" y="0"/>
                </a:moveTo>
                <a:cubicBezTo>
                  <a:pt x="178" y="0"/>
                  <a:pt x="24" y="139"/>
                  <a:pt x="13" y="322"/>
                </a:cubicBezTo>
                <a:cubicBezTo>
                  <a:pt x="1" y="525"/>
                  <a:pt x="144" y="691"/>
                  <a:pt x="334" y="703"/>
                </a:cubicBezTo>
                <a:lnTo>
                  <a:pt x="370" y="703"/>
                </a:lnTo>
                <a:cubicBezTo>
                  <a:pt x="548" y="703"/>
                  <a:pt x="703" y="560"/>
                  <a:pt x="715" y="382"/>
                </a:cubicBezTo>
                <a:cubicBezTo>
                  <a:pt x="727" y="179"/>
                  <a:pt x="584" y="13"/>
                  <a:pt x="394" y="1"/>
                </a:cubicBezTo>
                <a:cubicBezTo>
                  <a:pt x="386" y="0"/>
                  <a:pt x="378" y="0"/>
                  <a:pt x="370"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33" name="Google Shape;133;p19"/>
          <p:cNvSpPr/>
          <p:nvPr/>
        </p:nvSpPr>
        <p:spPr>
          <a:xfrm>
            <a:off x="8226683" y="3961218"/>
            <a:ext cx="26976" cy="25772"/>
          </a:xfrm>
          <a:custGeom>
            <a:avLst/>
            <a:gdLst/>
            <a:ahLst/>
            <a:cxnLst/>
            <a:rect l="l" t="t" r="r" b="b"/>
            <a:pathLst>
              <a:path w="739" h="706" extrusionOk="0">
                <a:moveTo>
                  <a:pt x="363" y="1"/>
                </a:moveTo>
                <a:cubicBezTo>
                  <a:pt x="349" y="1"/>
                  <a:pt x="336" y="2"/>
                  <a:pt x="322" y="3"/>
                </a:cubicBezTo>
                <a:cubicBezTo>
                  <a:pt x="131" y="27"/>
                  <a:pt x="0" y="206"/>
                  <a:pt x="24" y="396"/>
                </a:cubicBezTo>
                <a:cubicBezTo>
                  <a:pt x="48" y="575"/>
                  <a:pt x="191" y="706"/>
                  <a:pt x="381" y="706"/>
                </a:cubicBezTo>
                <a:lnTo>
                  <a:pt x="417" y="706"/>
                </a:lnTo>
                <a:cubicBezTo>
                  <a:pt x="607" y="682"/>
                  <a:pt x="738" y="503"/>
                  <a:pt x="714" y="313"/>
                </a:cubicBezTo>
                <a:cubicBezTo>
                  <a:pt x="692" y="136"/>
                  <a:pt x="537" y="1"/>
                  <a:pt x="363"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34" name="Google Shape;134;p19"/>
          <p:cNvSpPr/>
          <p:nvPr/>
        </p:nvSpPr>
        <p:spPr>
          <a:xfrm>
            <a:off x="7900257" y="3107003"/>
            <a:ext cx="29167" cy="25516"/>
          </a:xfrm>
          <a:custGeom>
            <a:avLst/>
            <a:gdLst/>
            <a:ahLst/>
            <a:cxnLst/>
            <a:rect l="l" t="t" r="r" b="b"/>
            <a:pathLst>
              <a:path w="799" h="699" extrusionOk="0">
                <a:moveTo>
                  <a:pt x="398" y="0"/>
                </a:moveTo>
                <a:cubicBezTo>
                  <a:pt x="330" y="0"/>
                  <a:pt x="262" y="22"/>
                  <a:pt x="203" y="67"/>
                </a:cubicBezTo>
                <a:cubicBezTo>
                  <a:pt x="36" y="174"/>
                  <a:pt x="0" y="389"/>
                  <a:pt x="108" y="555"/>
                </a:cubicBezTo>
                <a:cubicBezTo>
                  <a:pt x="179" y="651"/>
                  <a:pt x="286" y="698"/>
                  <a:pt x="393" y="698"/>
                </a:cubicBezTo>
                <a:cubicBezTo>
                  <a:pt x="465" y="698"/>
                  <a:pt x="536" y="686"/>
                  <a:pt x="596" y="639"/>
                </a:cubicBezTo>
                <a:cubicBezTo>
                  <a:pt x="762" y="532"/>
                  <a:pt x="798" y="317"/>
                  <a:pt x="691" y="151"/>
                </a:cubicBezTo>
                <a:cubicBezTo>
                  <a:pt x="618" y="55"/>
                  <a:pt x="508" y="0"/>
                  <a:pt x="398"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35" name="Google Shape;135;p19"/>
          <p:cNvSpPr/>
          <p:nvPr/>
        </p:nvSpPr>
        <p:spPr>
          <a:xfrm>
            <a:off x="4739593" y="3058161"/>
            <a:ext cx="29129" cy="26100"/>
          </a:xfrm>
          <a:custGeom>
            <a:avLst/>
            <a:gdLst/>
            <a:ahLst/>
            <a:cxnLst/>
            <a:rect l="l" t="t" r="r" b="b"/>
            <a:pathLst>
              <a:path w="798" h="715" extrusionOk="0">
                <a:moveTo>
                  <a:pt x="401" y="1"/>
                </a:moveTo>
                <a:cubicBezTo>
                  <a:pt x="295" y="1"/>
                  <a:pt x="190" y="51"/>
                  <a:pt x="119" y="143"/>
                </a:cubicBezTo>
                <a:cubicBezTo>
                  <a:pt x="0" y="298"/>
                  <a:pt x="36" y="524"/>
                  <a:pt x="191" y="631"/>
                </a:cubicBezTo>
                <a:cubicBezTo>
                  <a:pt x="250" y="679"/>
                  <a:pt x="334" y="703"/>
                  <a:pt x="405" y="715"/>
                </a:cubicBezTo>
                <a:cubicBezTo>
                  <a:pt x="512" y="703"/>
                  <a:pt x="619" y="655"/>
                  <a:pt x="691" y="560"/>
                </a:cubicBezTo>
                <a:cubicBezTo>
                  <a:pt x="798" y="405"/>
                  <a:pt x="774" y="179"/>
                  <a:pt x="607" y="72"/>
                </a:cubicBezTo>
                <a:cubicBezTo>
                  <a:pt x="545" y="24"/>
                  <a:pt x="473" y="1"/>
                  <a:pt x="401"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36" name="Google Shape;136;p19"/>
          <p:cNvSpPr/>
          <p:nvPr/>
        </p:nvSpPr>
        <p:spPr>
          <a:xfrm>
            <a:off x="7855502" y="3044434"/>
            <a:ext cx="29129" cy="25917"/>
          </a:xfrm>
          <a:custGeom>
            <a:avLst/>
            <a:gdLst/>
            <a:ahLst/>
            <a:cxnLst/>
            <a:rect l="l" t="t" r="r" b="b"/>
            <a:pathLst>
              <a:path w="798" h="710" extrusionOk="0">
                <a:moveTo>
                  <a:pt x="400" y="1"/>
                </a:moveTo>
                <a:cubicBezTo>
                  <a:pt x="327" y="1"/>
                  <a:pt x="254" y="23"/>
                  <a:pt x="191" y="67"/>
                </a:cubicBezTo>
                <a:cubicBezTo>
                  <a:pt x="24" y="186"/>
                  <a:pt x="0" y="412"/>
                  <a:pt x="119" y="567"/>
                </a:cubicBezTo>
                <a:cubicBezTo>
                  <a:pt x="179" y="650"/>
                  <a:pt x="286" y="710"/>
                  <a:pt x="393" y="710"/>
                </a:cubicBezTo>
                <a:cubicBezTo>
                  <a:pt x="476" y="710"/>
                  <a:pt x="548" y="686"/>
                  <a:pt x="607" y="638"/>
                </a:cubicBezTo>
                <a:cubicBezTo>
                  <a:pt x="762" y="519"/>
                  <a:pt x="798" y="293"/>
                  <a:pt x="679" y="138"/>
                </a:cubicBezTo>
                <a:cubicBezTo>
                  <a:pt x="608" y="47"/>
                  <a:pt x="505" y="1"/>
                  <a:pt x="400"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37" name="Google Shape;137;p19"/>
          <p:cNvSpPr/>
          <p:nvPr/>
        </p:nvSpPr>
        <p:spPr>
          <a:xfrm>
            <a:off x="4786538" y="2997123"/>
            <a:ext cx="29129" cy="25407"/>
          </a:xfrm>
          <a:custGeom>
            <a:avLst/>
            <a:gdLst/>
            <a:ahLst/>
            <a:cxnLst/>
            <a:rect l="l" t="t" r="r" b="b"/>
            <a:pathLst>
              <a:path w="798" h="696" extrusionOk="0">
                <a:moveTo>
                  <a:pt x="398" y="1"/>
                </a:moveTo>
                <a:cubicBezTo>
                  <a:pt x="297" y="1"/>
                  <a:pt x="199" y="43"/>
                  <a:pt x="131" y="124"/>
                </a:cubicBezTo>
                <a:cubicBezTo>
                  <a:pt x="0" y="279"/>
                  <a:pt x="36" y="505"/>
                  <a:pt x="179" y="625"/>
                </a:cubicBezTo>
                <a:cubicBezTo>
                  <a:pt x="238" y="672"/>
                  <a:pt x="322" y="696"/>
                  <a:pt x="405" y="696"/>
                </a:cubicBezTo>
                <a:cubicBezTo>
                  <a:pt x="512" y="696"/>
                  <a:pt x="607" y="648"/>
                  <a:pt x="679" y="565"/>
                </a:cubicBezTo>
                <a:cubicBezTo>
                  <a:pt x="798" y="410"/>
                  <a:pt x="774" y="196"/>
                  <a:pt x="619" y="77"/>
                </a:cubicBezTo>
                <a:cubicBezTo>
                  <a:pt x="552" y="25"/>
                  <a:pt x="474" y="1"/>
                  <a:pt x="398"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38" name="Google Shape;138;p19"/>
          <p:cNvSpPr/>
          <p:nvPr/>
        </p:nvSpPr>
        <p:spPr>
          <a:xfrm>
            <a:off x="7808118" y="2983763"/>
            <a:ext cx="29167" cy="25735"/>
          </a:xfrm>
          <a:custGeom>
            <a:avLst/>
            <a:gdLst/>
            <a:ahLst/>
            <a:cxnLst/>
            <a:rect l="l" t="t" r="r" b="b"/>
            <a:pathLst>
              <a:path w="799" h="705" extrusionOk="0">
                <a:moveTo>
                  <a:pt x="399" y="1"/>
                </a:moveTo>
                <a:cubicBezTo>
                  <a:pt x="320" y="1"/>
                  <a:pt x="241" y="28"/>
                  <a:pt x="179" y="86"/>
                </a:cubicBezTo>
                <a:cubicBezTo>
                  <a:pt x="24" y="205"/>
                  <a:pt x="0" y="419"/>
                  <a:pt x="119" y="574"/>
                </a:cubicBezTo>
                <a:cubicBezTo>
                  <a:pt x="191" y="657"/>
                  <a:pt x="286" y="705"/>
                  <a:pt x="393" y="705"/>
                </a:cubicBezTo>
                <a:cubicBezTo>
                  <a:pt x="477" y="705"/>
                  <a:pt x="560" y="681"/>
                  <a:pt x="619" y="621"/>
                </a:cubicBezTo>
                <a:cubicBezTo>
                  <a:pt x="774" y="502"/>
                  <a:pt x="798" y="288"/>
                  <a:pt x="667" y="133"/>
                </a:cubicBezTo>
                <a:cubicBezTo>
                  <a:pt x="600" y="46"/>
                  <a:pt x="499" y="1"/>
                  <a:pt x="399"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39" name="Google Shape;139;p19"/>
          <p:cNvSpPr/>
          <p:nvPr/>
        </p:nvSpPr>
        <p:spPr>
          <a:xfrm>
            <a:off x="7758582" y="2924916"/>
            <a:ext cx="28692" cy="25917"/>
          </a:xfrm>
          <a:custGeom>
            <a:avLst/>
            <a:gdLst/>
            <a:ahLst/>
            <a:cxnLst/>
            <a:rect l="l" t="t" r="r" b="b"/>
            <a:pathLst>
              <a:path w="786" h="710" extrusionOk="0">
                <a:moveTo>
                  <a:pt x="393" y="0"/>
                </a:moveTo>
                <a:cubicBezTo>
                  <a:pt x="313" y="0"/>
                  <a:pt x="232" y="30"/>
                  <a:pt x="167" y="90"/>
                </a:cubicBezTo>
                <a:cubicBezTo>
                  <a:pt x="12" y="221"/>
                  <a:pt x="0" y="447"/>
                  <a:pt x="131" y="590"/>
                </a:cubicBezTo>
                <a:cubicBezTo>
                  <a:pt x="191" y="662"/>
                  <a:pt x="298" y="709"/>
                  <a:pt x="393" y="709"/>
                </a:cubicBezTo>
                <a:cubicBezTo>
                  <a:pt x="476" y="709"/>
                  <a:pt x="560" y="674"/>
                  <a:pt x="631" y="614"/>
                </a:cubicBezTo>
                <a:cubicBezTo>
                  <a:pt x="774" y="495"/>
                  <a:pt x="786" y="269"/>
                  <a:pt x="655" y="126"/>
                </a:cubicBezTo>
                <a:cubicBezTo>
                  <a:pt x="584" y="42"/>
                  <a:pt x="489" y="0"/>
                  <a:pt x="393"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40" name="Google Shape;140;p19"/>
          <p:cNvSpPr/>
          <p:nvPr/>
        </p:nvSpPr>
        <p:spPr>
          <a:xfrm>
            <a:off x="5508897" y="2435860"/>
            <a:ext cx="29129" cy="25589"/>
          </a:xfrm>
          <a:custGeom>
            <a:avLst/>
            <a:gdLst/>
            <a:ahLst/>
            <a:cxnLst/>
            <a:rect l="l" t="t" r="r" b="b"/>
            <a:pathLst>
              <a:path w="798" h="701" extrusionOk="0">
                <a:moveTo>
                  <a:pt x="397" y="1"/>
                </a:moveTo>
                <a:cubicBezTo>
                  <a:pt x="348" y="1"/>
                  <a:pt x="298" y="11"/>
                  <a:pt x="250" y="33"/>
                </a:cubicBezTo>
                <a:cubicBezTo>
                  <a:pt x="72" y="117"/>
                  <a:pt x="0" y="319"/>
                  <a:pt x="72" y="498"/>
                </a:cubicBezTo>
                <a:cubicBezTo>
                  <a:pt x="131" y="617"/>
                  <a:pt x="250" y="700"/>
                  <a:pt x="393" y="700"/>
                </a:cubicBezTo>
                <a:cubicBezTo>
                  <a:pt x="441" y="700"/>
                  <a:pt x="488" y="700"/>
                  <a:pt x="536" y="676"/>
                </a:cubicBezTo>
                <a:cubicBezTo>
                  <a:pt x="715" y="593"/>
                  <a:pt x="798" y="390"/>
                  <a:pt x="715" y="212"/>
                </a:cubicBezTo>
                <a:cubicBezTo>
                  <a:pt x="662" y="81"/>
                  <a:pt x="532" y="1"/>
                  <a:pt x="397"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41" name="Google Shape;141;p19"/>
          <p:cNvSpPr/>
          <p:nvPr/>
        </p:nvSpPr>
        <p:spPr>
          <a:xfrm>
            <a:off x="5579313" y="2405709"/>
            <a:ext cx="29568" cy="25735"/>
          </a:xfrm>
          <a:custGeom>
            <a:avLst/>
            <a:gdLst/>
            <a:ahLst/>
            <a:cxnLst/>
            <a:rect l="l" t="t" r="r" b="b"/>
            <a:pathLst>
              <a:path w="810" h="705" extrusionOk="0">
                <a:moveTo>
                  <a:pt x="406" y="0"/>
                </a:moveTo>
                <a:cubicBezTo>
                  <a:pt x="362" y="0"/>
                  <a:pt x="317" y="9"/>
                  <a:pt x="274" y="26"/>
                </a:cubicBezTo>
                <a:cubicBezTo>
                  <a:pt x="95" y="97"/>
                  <a:pt x="0" y="300"/>
                  <a:pt x="72" y="490"/>
                </a:cubicBezTo>
                <a:cubicBezTo>
                  <a:pt x="131" y="621"/>
                  <a:pt x="262" y="704"/>
                  <a:pt x="405" y="704"/>
                </a:cubicBezTo>
                <a:cubicBezTo>
                  <a:pt x="453" y="704"/>
                  <a:pt x="500" y="693"/>
                  <a:pt x="536" y="681"/>
                </a:cubicBezTo>
                <a:cubicBezTo>
                  <a:pt x="714" y="609"/>
                  <a:pt x="810" y="395"/>
                  <a:pt x="738" y="216"/>
                </a:cubicBezTo>
                <a:cubicBezTo>
                  <a:pt x="675" y="81"/>
                  <a:pt x="544" y="0"/>
                  <a:pt x="406"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42" name="Google Shape;142;p19"/>
          <p:cNvSpPr/>
          <p:nvPr/>
        </p:nvSpPr>
        <p:spPr>
          <a:xfrm>
            <a:off x="5651447" y="2378804"/>
            <a:ext cx="28728" cy="25699"/>
          </a:xfrm>
          <a:custGeom>
            <a:avLst/>
            <a:gdLst/>
            <a:ahLst/>
            <a:cxnLst/>
            <a:rect l="l" t="t" r="r" b="b"/>
            <a:pathLst>
              <a:path w="787" h="704" extrusionOk="0">
                <a:moveTo>
                  <a:pt x="410" y="1"/>
                </a:moveTo>
                <a:cubicBezTo>
                  <a:pt x="369" y="1"/>
                  <a:pt x="327" y="8"/>
                  <a:pt x="286" y="25"/>
                </a:cubicBezTo>
                <a:cubicBezTo>
                  <a:pt x="96" y="84"/>
                  <a:pt x="1" y="287"/>
                  <a:pt x="72" y="465"/>
                </a:cubicBezTo>
                <a:cubicBezTo>
                  <a:pt x="120" y="608"/>
                  <a:pt x="251" y="691"/>
                  <a:pt x="393" y="703"/>
                </a:cubicBezTo>
                <a:cubicBezTo>
                  <a:pt x="441" y="703"/>
                  <a:pt x="477" y="691"/>
                  <a:pt x="513" y="679"/>
                </a:cubicBezTo>
                <a:cubicBezTo>
                  <a:pt x="691" y="608"/>
                  <a:pt x="786" y="418"/>
                  <a:pt x="727" y="227"/>
                </a:cubicBezTo>
                <a:cubicBezTo>
                  <a:pt x="681" y="89"/>
                  <a:pt x="549" y="1"/>
                  <a:pt x="410"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43" name="Google Shape;143;p19"/>
          <p:cNvSpPr/>
          <p:nvPr/>
        </p:nvSpPr>
        <p:spPr>
          <a:xfrm>
            <a:off x="6936236" y="2372306"/>
            <a:ext cx="28728" cy="25661"/>
          </a:xfrm>
          <a:custGeom>
            <a:avLst/>
            <a:gdLst/>
            <a:ahLst/>
            <a:cxnLst/>
            <a:rect l="l" t="t" r="r" b="b"/>
            <a:pathLst>
              <a:path w="787" h="703" extrusionOk="0">
                <a:moveTo>
                  <a:pt x="378" y="0"/>
                </a:moveTo>
                <a:cubicBezTo>
                  <a:pt x="238" y="0"/>
                  <a:pt x="106" y="91"/>
                  <a:pt x="60" y="238"/>
                </a:cubicBezTo>
                <a:cubicBezTo>
                  <a:pt x="0" y="417"/>
                  <a:pt x="96" y="619"/>
                  <a:pt x="274" y="679"/>
                </a:cubicBezTo>
                <a:cubicBezTo>
                  <a:pt x="310" y="691"/>
                  <a:pt x="358" y="703"/>
                  <a:pt x="393" y="703"/>
                </a:cubicBezTo>
                <a:cubicBezTo>
                  <a:pt x="536" y="703"/>
                  <a:pt x="679" y="607"/>
                  <a:pt x="727" y="465"/>
                </a:cubicBezTo>
                <a:cubicBezTo>
                  <a:pt x="786" y="286"/>
                  <a:pt x="691" y="84"/>
                  <a:pt x="500" y="24"/>
                </a:cubicBezTo>
                <a:cubicBezTo>
                  <a:pt x="460" y="8"/>
                  <a:pt x="419" y="0"/>
                  <a:pt x="378"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44" name="Google Shape;144;p19"/>
          <p:cNvSpPr/>
          <p:nvPr/>
        </p:nvSpPr>
        <p:spPr>
          <a:xfrm>
            <a:off x="6862788" y="2348213"/>
            <a:ext cx="28728" cy="25844"/>
          </a:xfrm>
          <a:custGeom>
            <a:avLst/>
            <a:gdLst/>
            <a:ahLst/>
            <a:cxnLst/>
            <a:rect l="l" t="t" r="r" b="b"/>
            <a:pathLst>
              <a:path w="787" h="708" extrusionOk="0">
                <a:moveTo>
                  <a:pt x="393" y="1"/>
                </a:moveTo>
                <a:cubicBezTo>
                  <a:pt x="239" y="1"/>
                  <a:pt x="98" y="101"/>
                  <a:pt x="60" y="255"/>
                </a:cubicBezTo>
                <a:cubicBezTo>
                  <a:pt x="0" y="446"/>
                  <a:pt x="107" y="636"/>
                  <a:pt x="286" y="696"/>
                </a:cubicBezTo>
                <a:cubicBezTo>
                  <a:pt x="322" y="708"/>
                  <a:pt x="357" y="708"/>
                  <a:pt x="393" y="708"/>
                </a:cubicBezTo>
                <a:cubicBezTo>
                  <a:pt x="548" y="708"/>
                  <a:pt x="691" y="613"/>
                  <a:pt x="738" y="458"/>
                </a:cubicBezTo>
                <a:cubicBezTo>
                  <a:pt x="786" y="279"/>
                  <a:pt x="691" y="77"/>
                  <a:pt x="500" y="17"/>
                </a:cubicBezTo>
                <a:cubicBezTo>
                  <a:pt x="465" y="6"/>
                  <a:pt x="429" y="1"/>
                  <a:pt x="393" y="1"/>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45" name="Google Shape;145;p19"/>
          <p:cNvSpPr/>
          <p:nvPr/>
        </p:nvSpPr>
        <p:spPr>
          <a:xfrm>
            <a:off x="5798781" y="2332771"/>
            <a:ext cx="28291" cy="25661"/>
          </a:xfrm>
          <a:custGeom>
            <a:avLst/>
            <a:gdLst/>
            <a:ahLst/>
            <a:cxnLst/>
            <a:rect l="l" t="t" r="r" b="b"/>
            <a:pathLst>
              <a:path w="775" h="703" extrusionOk="0">
                <a:moveTo>
                  <a:pt x="389" y="0"/>
                </a:moveTo>
                <a:cubicBezTo>
                  <a:pt x="359" y="0"/>
                  <a:pt x="329" y="4"/>
                  <a:pt x="298" y="12"/>
                </a:cubicBezTo>
                <a:cubicBezTo>
                  <a:pt x="108" y="59"/>
                  <a:pt x="1" y="250"/>
                  <a:pt x="48" y="440"/>
                </a:cubicBezTo>
                <a:cubicBezTo>
                  <a:pt x="84" y="595"/>
                  <a:pt x="227" y="702"/>
                  <a:pt x="394" y="702"/>
                </a:cubicBezTo>
                <a:cubicBezTo>
                  <a:pt x="417" y="702"/>
                  <a:pt x="453" y="690"/>
                  <a:pt x="477" y="690"/>
                </a:cubicBezTo>
                <a:cubicBezTo>
                  <a:pt x="668" y="643"/>
                  <a:pt x="775" y="440"/>
                  <a:pt x="727" y="262"/>
                </a:cubicBezTo>
                <a:cubicBezTo>
                  <a:pt x="687" y="102"/>
                  <a:pt x="546" y="0"/>
                  <a:pt x="389" y="0"/>
                </a:cubicBezTo>
                <a:close/>
              </a:path>
            </a:pathLst>
          </a:custGeom>
          <a:solidFill>
            <a:srgbClr val="CDD0D5"/>
          </a:solidFill>
          <a:ln>
            <a:noFill/>
          </a:ln>
        </p:spPr>
        <p:txBody>
          <a:bodyPr spcFirstLastPara="1" wrap="square" lIns="121900" tIns="121900" rIns="121900" bIns="121900" anchor="ctr" anchorCtr="0">
            <a:noAutofit/>
          </a:bodyPr>
          <a:lstStyle/>
          <a:p>
            <a:endParaRPr sz="2400"/>
          </a:p>
        </p:txBody>
      </p:sp>
      <p:sp>
        <p:nvSpPr>
          <p:cNvPr id="146" name="Google Shape;146;p19"/>
          <p:cNvSpPr/>
          <p:nvPr/>
        </p:nvSpPr>
        <p:spPr>
          <a:xfrm>
            <a:off x="6788464" y="2327843"/>
            <a:ext cx="28728" cy="25808"/>
          </a:xfrm>
          <a:custGeom>
            <a:avLst/>
            <a:gdLst/>
            <a:ahLst/>
            <a:cxnLst/>
            <a:rect l="l" t="t" r="r" b="b"/>
            <a:pathLst>
              <a:path w="787" h="707" extrusionOk="0">
                <a:moveTo>
                  <a:pt x="389" y="0"/>
                </a:moveTo>
                <a:cubicBezTo>
                  <a:pt x="235" y="0"/>
                  <a:pt x="99" y="109"/>
                  <a:pt x="60" y="266"/>
                </a:cubicBezTo>
                <a:cubicBezTo>
                  <a:pt x="0" y="444"/>
                  <a:pt x="119" y="647"/>
                  <a:pt x="310" y="694"/>
                </a:cubicBezTo>
                <a:cubicBezTo>
                  <a:pt x="334" y="694"/>
                  <a:pt x="369" y="706"/>
                  <a:pt x="393" y="706"/>
                </a:cubicBezTo>
                <a:cubicBezTo>
                  <a:pt x="560" y="706"/>
                  <a:pt x="691" y="587"/>
                  <a:pt x="738" y="432"/>
                </a:cubicBezTo>
                <a:cubicBezTo>
                  <a:pt x="786" y="254"/>
                  <a:pt x="667" y="63"/>
                  <a:pt x="488" y="16"/>
                </a:cubicBezTo>
                <a:cubicBezTo>
                  <a:pt x="455" y="5"/>
                  <a:pt x="421" y="0"/>
                  <a:pt x="389" y="0"/>
                </a:cubicBezTo>
                <a:close/>
              </a:path>
            </a:pathLst>
          </a:custGeom>
          <a:solidFill>
            <a:srgbClr val="676C72"/>
          </a:solidFill>
          <a:ln>
            <a:noFill/>
          </a:ln>
        </p:spPr>
        <p:txBody>
          <a:bodyPr spcFirstLastPara="1" wrap="square" lIns="121900" tIns="121900" rIns="121900" bIns="121900" anchor="ctr" anchorCtr="0">
            <a:noAutofit/>
          </a:bodyPr>
          <a:lstStyle/>
          <a:p>
            <a:endParaRPr sz="2400"/>
          </a:p>
        </p:txBody>
      </p:sp>
      <p:sp>
        <p:nvSpPr>
          <p:cNvPr id="147" name="Google Shape;147;p19"/>
          <p:cNvSpPr/>
          <p:nvPr/>
        </p:nvSpPr>
        <p:spPr>
          <a:xfrm>
            <a:off x="5591909" y="3212028"/>
            <a:ext cx="4380" cy="3067"/>
          </a:xfrm>
          <a:custGeom>
            <a:avLst/>
            <a:gdLst/>
            <a:ahLst/>
            <a:cxnLst/>
            <a:rect l="l" t="t" r="r" b="b"/>
            <a:pathLst>
              <a:path w="120" h="84" extrusionOk="0">
                <a:moveTo>
                  <a:pt x="0" y="83"/>
                </a:moveTo>
                <a:lnTo>
                  <a:pt x="0" y="83"/>
                </a:lnTo>
                <a:lnTo>
                  <a:pt x="119"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48" name="Google Shape;148;p19"/>
          <p:cNvSpPr/>
          <p:nvPr/>
        </p:nvSpPr>
        <p:spPr>
          <a:xfrm>
            <a:off x="6319049" y="4217774"/>
            <a:ext cx="14820" cy="20004"/>
          </a:xfrm>
          <a:custGeom>
            <a:avLst/>
            <a:gdLst/>
            <a:ahLst/>
            <a:cxnLst/>
            <a:rect l="l" t="t" r="r" b="b"/>
            <a:pathLst>
              <a:path w="406" h="548" extrusionOk="0">
                <a:moveTo>
                  <a:pt x="1" y="0"/>
                </a:moveTo>
                <a:lnTo>
                  <a:pt x="405" y="548"/>
                </a:lnTo>
                <a:lnTo>
                  <a:pt x="405" y="131"/>
                </a:lnTo>
                <a:lnTo>
                  <a:pt x="1" y="0"/>
                </a:lnTo>
                <a:close/>
              </a:path>
            </a:pathLst>
          </a:custGeom>
          <a:solidFill>
            <a:srgbClr val="FFFFFF"/>
          </a:solidFill>
          <a:ln>
            <a:noFill/>
          </a:ln>
        </p:spPr>
        <p:txBody>
          <a:bodyPr spcFirstLastPara="1" wrap="square" lIns="121900" tIns="121900" rIns="121900" bIns="121900" anchor="ctr" anchorCtr="0">
            <a:noAutofit/>
          </a:bodyPr>
          <a:lstStyle/>
          <a:p>
            <a:endParaRPr sz="1067" b="1">
              <a:solidFill>
                <a:srgbClr val="434343"/>
              </a:solidFill>
              <a:latin typeface="Google Sans"/>
              <a:ea typeface="Google Sans"/>
              <a:cs typeface="Google Sans"/>
              <a:sym typeface="Google Sans"/>
            </a:endParaRPr>
          </a:p>
        </p:txBody>
      </p:sp>
      <p:sp>
        <p:nvSpPr>
          <p:cNvPr id="149" name="Google Shape;149;p19"/>
          <p:cNvSpPr/>
          <p:nvPr/>
        </p:nvSpPr>
        <p:spPr>
          <a:xfrm>
            <a:off x="5693611" y="3351111"/>
            <a:ext cx="6972" cy="5220"/>
          </a:xfrm>
          <a:custGeom>
            <a:avLst/>
            <a:gdLst/>
            <a:ahLst/>
            <a:cxnLst/>
            <a:rect l="l" t="t" r="r" b="b"/>
            <a:pathLst>
              <a:path w="191" h="143" extrusionOk="0">
                <a:moveTo>
                  <a:pt x="191" y="0"/>
                </a:moveTo>
                <a:lnTo>
                  <a:pt x="12" y="131"/>
                </a:lnTo>
                <a:lnTo>
                  <a:pt x="0" y="143"/>
                </a:lnTo>
                <a:cubicBezTo>
                  <a:pt x="60" y="95"/>
                  <a:pt x="131" y="48"/>
                  <a:pt x="191"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0" name="Google Shape;150;p19"/>
          <p:cNvSpPr/>
          <p:nvPr/>
        </p:nvSpPr>
        <p:spPr>
          <a:xfrm>
            <a:off x="5573218" y="2293638"/>
            <a:ext cx="185181" cy="185181"/>
          </a:xfrm>
          <a:custGeom>
            <a:avLst/>
            <a:gdLst/>
            <a:ahLst/>
            <a:cxnLst/>
            <a:rect l="l" t="t" r="r" b="b"/>
            <a:pathLst>
              <a:path w="5073" h="5073" extrusionOk="0">
                <a:moveTo>
                  <a:pt x="2536" y="0"/>
                </a:moveTo>
                <a:cubicBezTo>
                  <a:pt x="1132" y="0"/>
                  <a:pt x="0" y="1143"/>
                  <a:pt x="0" y="2536"/>
                </a:cubicBezTo>
                <a:cubicBezTo>
                  <a:pt x="0" y="3941"/>
                  <a:pt x="1132" y="5072"/>
                  <a:pt x="2536" y="5072"/>
                </a:cubicBezTo>
                <a:cubicBezTo>
                  <a:pt x="3929" y="5072"/>
                  <a:pt x="5072" y="3941"/>
                  <a:pt x="5072" y="2536"/>
                </a:cubicBezTo>
                <a:cubicBezTo>
                  <a:pt x="5072" y="1143"/>
                  <a:pt x="3929" y="0"/>
                  <a:pt x="2536" y="0"/>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51" name="Google Shape;151;p19"/>
          <p:cNvSpPr/>
          <p:nvPr/>
        </p:nvSpPr>
        <p:spPr>
          <a:xfrm>
            <a:off x="5617178" y="2351863"/>
            <a:ext cx="44789" cy="63479"/>
          </a:xfrm>
          <a:custGeom>
            <a:avLst/>
            <a:gdLst/>
            <a:ahLst/>
            <a:cxnLst/>
            <a:rect l="l" t="t" r="r" b="b"/>
            <a:pathLst>
              <a:path w="1227" h="1739" extrusionOk="0">
                <a:moveTo>
                  <a:pt x="405" y="1"/>
                </a:moveTo>
                <a:lnTo>
                  <a:pt x="0" y="84"/>
                </a:lnTo>
                <a:lnTo>
                  <a:pt x="0" y="382"/>
                </a:lnTo>
                <a:lnTo>
                  <a:pt x="405" y="298"/>
                </a:lnTo>
                <a:lnTo>
                  <a:pt x="405" y="1429"/>
                </a:lnTo>
                <a:lnTo>
                  <a:pt x="12" y="1429"/>
                </a:lnTo>
                <a:lnTo>
                  <a:pt x="12" y="1739"/>
                </a:lnTo>
                <a:lnTo>
                  <a:pt x="1227" y="1739"/>
                </a:lnTo>
                <a:lnTo>
                  <a:pt x="1227" y="1429"/>
                </a:lnTo>
                <a:lnTo>
                  <a:pt x="822" y="1429"/>
                </a:lnTo>
                <a:lnTo>
                  <a:pt x="822"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2" name="Google Shape;152;p19"/>
          <p:cNvSpPr/>
          <p:nvPr/>
        </p:nvSpPr>
        <p:spPr>
          <a:xfrm>
            <a:off x="5671935" y="2350549"/>
            <a:ext cx="52200" cy="66108"/>
          </a:xfrm>
          <a:custGeom>
            <a:avLst/>
            <a:gdLst/>
            <a:ahLst/>
            <a:cxnLst/>
            <a:rect l="l" t="t" r="r" b="b"/>
            <a:pathLst>
              <a:path w="1430" h="1811" extrusionOk="0">
                <a:moveTo>
                  <a:pt x="715" y="311"/>
                </a:moveTo>
                <a:cubicBezTo>
                  <a:pt x="810" y="311"/>
                  <a:pt x="881" y="358"/>
                  <a:pt x="917" y="441"/>
                </a:cubicBezTo>
                <a:cubicBezTo>
                  <a:pt x="965" y="525"/>
                  <a:pt x="989" y="680"/>
                  <a:pt x="989" y="906"/>
                </a:cubicBezTo>
                <a:cubicBezTo>
                  <a:pt x="989" y="1120"/>
                  <a:pt x="965" y="1275"/>
                  <a:pt x="917" y="1370"/>
                </a:cubicBezTo>
                <a:cubicBezTo>
                  <a:pt x="881" y="1453"/>
                  <a:pt x="810" y="1501"/>
                  <a:pt x="715" y="1501"/>
                </a:cubicBezTo>
                <a:cubicBezTo>
                  <a:pt x="620" y="1501"/>
                  <a:pt x="548" y="1453"/>
                  <a:pt x="512" y="1370"/>
                </a:cubicBezTo>
                <a:cubicBezTo>
                  <a:pt x="465" y="1275"/>
                  <a:pt x="453" y="1120"/>
                  <a:pt x="453" y="906"/>
                </a:cubicBezTo>
                <a:cubicBezTo>
                  <a:pt x="453" y="680"/>
                  <a:pt x="465" y="525"/>
                  <a:pt x="512" y="441"/>
                </a:cubicBezTo>
                <a:cubicBezTo>
                  <a:pt x="548" y="358"/>
                  <a:pt x="620" y="311"/>
                  <a:pt x="715" y="311"/>
                </a:cubicBezTo>
                <a:close/>
                <a:moveTo>
                  <a:pt x="715" y="1"/>
                </a:moveTo>
                <a:cubicBezTo>
                  <a:pt x="489" y="1"/>
                  <a:pt x="310" y="84"/>
                  <a:pt x="191" y="239"/>
                </a:cubicBezTo>
                <a:cubicBezTo>
                  <a:pt x="60" y="394"/>
                  <a:pt x="0" y="620"/>
                  <a:pt x="0" y="906"/>
                </a:cubicBezTo>
                <a:cubicBezTo>
                  <a:pt x="0" y="1192"/>
                  <a:pt x="60" y="1418"/>
                  <a:pt x="191" y="1573"/>
                </a:cubicBezTo>
                <a:cubicBezTo>
                  <a:pt x="310" y="1727"/>
                  <a:pt x="489" y="1811"/>
                  <a:pt x="715" y="1811"/>
                </a:cubicBezTo>
                <a:cubicBezTo>
                  <a:pt x="941" y="1811"/>
                  <a:pt x="1120" y="1727"/>
                  <a:pt x="1251" y="1573"/>
                </a:cubicBezTo>
                <a:cubicBezTo>
                  <a:pt x="1370" y="1418"/>
                  <a:pt x="1429" y="1192"/>
                  <a:pt x="1429" y="906"/>
                </a:cubicBezTo>
                <a:cubicBezTo>
                  <a:pt x="1429" y="620"/>
                  <a:pt x="1370" y="394"/>
                  <a:pt x="1251" y="239"/>
                </a:cubicBezTo>
                <a:cubicBezTo>
                  <a:pt x="1120" y="84"/>
                  <a:pt x="941" y="1"/>
                  <a:pt x="715"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3" name="Google Shape;153;p19"/>
          <p:cNvSpPr/>
          <p:nvPr/>
        </p:nvSpPr>
        <p:spPr>
          <a:xfrm>
            <a:off x="5599941" y="5967358"/>
            <a:ext cx="185217" cy="185217"/>
          </a:xfrm>
          <a:custGeom>
            <a:avLst/>
            <a:gdLst/>
            <a:ahLst/>
            <a:cxnLst/>
            <a:rect l="l" t="t" r="r" b="b"/>
            <a:pathLst>
              <a:path w="5074" h="5074" extrusionOk="0">
                <a:moveTo>
                  <a:pt x="2537" y="1"/>
                </a:moveTo>
                <a:cubicBezTo>
                  <a:pt x="1144" y="1"/>
                  <a:pt x="1" y="1132"/>
                  <a:pt x="1" y="2537"/>
                </a:cubicBezTo>
                <a:cubicBezTo>
                  <a:pt x="1" y="3930"/>
                  <a:pt x="1144" y="5073"/>
                  <a:pt x="2537" y="5073"/>
                </a:cubicBezTo>
                <a:cubicBezTo>
                  <a:pt x="3942" y="5073"/>
                  <a:pt x="5073" y="3930"/>
                  <a:pt x="5073" y="2537"/>
                </a:cubicBezTo>
                <a:cubicBezTo>
                  <a:pt x="5073" y="1132"/>
                  <a:pt x="3942" y="1"/>
                  <a:pt x="2537" y="1"/>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54" name="Google Shape;154;p19"/>
          <p:cNvSpPr/>
          <p:nvPr/>
        </p:nvSpPr>
        <p:spPr>
          <a:xfrm>
            <a:off x="5667331" y="6027139"/>
            <a:ext cx="50448" cy="65669"/>
          </a:xfrm>
          <a:custGeom>
            <a:avLst/>
            <a:gdLst/>
            <a:ahLst/>
            <a:cxnLst/>
            <a:rect l="l" t="t" r="r" b="b"/>
            <a:pathLst>
              <a:path w="1382" h="1799" extrusionOk="0">
                <a:moveTo>
                  <a:pt x="715" y="906"/>
                </a:moveTo>
                <a:cubicBezTo>
                  <a:pt x="787" y="906"/>
                  <a:pt x="846" y="941"/>
                  <a:pt x="894" y="989"/>
                </a:cubicBezTo>
                <a:cubicBezTo>
                  <a:pt x="929" y="1037"/>
                  <a:pt x="953" y="1108"/>
                  <a:pt x="953" y="1215"/>
                </a:cubicBezTo>
                <a:cubicBezTo>
                  <a:pt x="953" y="1322"/>
                  <a:pt x="929" y="1394"/>
                  <a:pt x="894" y="1441"/>
                </a:cubicBezTo>
                <a:cubicBezTo>
                  <a:pt x="846" y="1501"/>
                  <a:pt x="787" y="1525"/>
                  <a:pt x="715" y="1525"/>
                </a:cubicBezTo>
                <a:cubicBezTo>
                  <a:pt x="632" y="1525"/>
                  <a:pt x="572" y="1501"/>
                  <a:pt x="537" y="1441"/>
                </a:cubicBezTo>
                <a:cubicBezTo>
                  <a:pt x="501" y="1394"/>
                  <a:pt x="477" y="1322"/>
                  <a:pt x="477" y="1215"/>
                </a:cubicBezTo>
                <a:cubicBezTo>
                  <a:pt x="477" y="1108"/>
                  <a:pt x="501" y="1037"/>
                  <a:pt x="537" y="989"/>
                </a:cubicBezTo>
                <a:cubicBezTo>
                  <a:pt x="572" y="941"/>
                  <a:pt x="632" y="906"/>
                  <a:pt x="715" y="906"/>
                </a:cubicBezTo>
                <a:close/>
                <a:moveTo>
                  <a:pt x="810" y="1"/>
                </a:moveTo>
                <a:cubicBezTo>
                  <a:pt x="560" y="1"/>
                  <a:pt x="358" y="84"/>
                  <a:pt x="215" y="251"/>
                </a:cubicBezTo>
                <a:cubicBezTo>
                  <a:pt x="72" y="406"/>
                  <a:pt x="1" y="632"/>
                  <a:pt x="1" y="929"/>
                </a:cubicBezTo>
                <a:cubicBezTo>
                  <a:pt x="1" y="1203"/>
                  <a:pt x="60" y="1418"/>
                  <a:pt x="179" y="1572"/>
                </a:cubicBezTo>
                <a:cubicBezTo>
                  <a:pt x="310" y="1727"/>
                  <a:pt x="477" y="1799"/>
                  <a:pt x="703" y="1799"/>
                </a:cubicBezTo>
                <a:cubicBezTo>
                  <a:pt x="918" y="1799"/>
                  <a:pt x="1072" y="1751"/>
                  <a:pt x="1203" y="1632"/>
                </a:cubicBezTo>
                <a:cubicBezTo>
                  <a:pt x="1322" y="1525"/>
                  <a:pt x="1382" y="1370"/>
                  <a:pt x="1382" y="1191"/>
                </a:cubicBezTo>
                <a:cubicBezTo>
                  <a:pt x="1382" y="1013"/>
                  <a:pt x="1322" y="882"/>
                  <a:pt x="1215" y="775"/>
                </a:cubicBezTo>
                <a:cubicBezTo>
                  <a:pt x="1108" y="667"/>
                  <a:pt x="965" y="620"/>
                  <a:pt x="787" y="620"/>
                </a:cubicBezTo>
                <a:cubicBezTo>
                  <a:pt x="715" y="620"/>
                  <a:pt x="656" y="632"/>
                  <a:pt x="596" y="656"/>
                </a:cubicBezTo>
                <a:cubicBezTo>
                  <a:pt x="537" y="667"/>
                  <a:pt x="477" y="703"/>
                  <a:pt x="429" y="739"/>
                </a:cubicBezTo>
                <a:cubicBezTo>
                  <a:pt x="441" y="584"/>
                  <a:pt x="477" y="477"/>
                  <a:pt x="560" y="406"/>
                </a:cubicBezTo>
                <a:cubicBezTo>
                  <a:pt x="632" y="334"/>
                  <a:pt x="739" y="298"/>
                  <a:pt x="870" y="298"/>
                </a:cubicBezTo>
                <a:cubicBezTo>
                  <a:pt x="929" y="298"/>
                  <a:pt x="989" y="298"/>
                  <a:pt x="1060" y="322"/>
                </a:cubicBezTo>
                <a:cubicBezTo>
                  <a:pt x="1120" y="334"/>
                  <a:pt x="1191" y="358"/>
                  <a:pt x="1263" y="394"/>
                </a:cubicBezTo>
                <a:lnTo>
                  <a:pt x="1263" y="72"/>
                </a:lnTo>
                <a:cubicBezTo>
                  <a:pt x="1191" y="48"/>
                  <a:pt x="1120" y="36"/>
                  <a:pt x="1049" y="25"/>
                </a:cubicBezTo>
                <a:cubicBezTo>
                  <a:pt x="965" y="13"/>
                  <a:pt x="894" y="1"/>
                  <a:pt x="810"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5" name="Google Shape;155;p19"/>
          <p:cNvSpPr/>
          <p:nvPr/>
        </p:nvSpPr>
        <p:spPr>
          <a:xfrm>
            <a:off x="6854100" y="2286665"/>
            <a:ext cx="185181" cy="184744"/>
          </a:xfrm>
          <a:custGeom>
            <a:avLst/>
            <a:gdLst/>
            <a:ahLst/>
            <a:cxnLst/>
            <a:rect l="l" t="t" r="r" b="b"/>
            <a:pathLst>
              <a:path w="5073" h="5061" extrusionOk="0">
                <a:moveTo>
                  <a:pt x="2536" y="1"/>
                </a:moveTo>
                <a:cubicBezTo>
                  <a:pt x="1143" y="1"/>
                  <a:pt x="0" y="1132"/>
                  <a:pt x="0" y="2525"/>
                </a:cubicBezTo>
                <a:cubicBezTo>
                  <a:pt x="0" y="3930"/>
                  <a:pt x="1143" y="5061"/>
                  <a:pt x="2536" y="5061"/>
                </a:cubicBezTo>
                <a:cubicBezTo>
                  <a:pt x="3941" y="5061"/>
                  <a:pt x="5072" y="3930"/>
                  <a:pt x="5072" y="2525"/>
                </a:cubicBezTo>
                <a:cubicBezTo>
                  <a:pt x="5072" y="1132"/>
                  <a:pt x="3941" y="1"/>
                  <a:pt x="2536" y="1"/>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56" name="Google Shape;156;p19"/>
          <p:cNvSpPr/>
          <p:nvPr/>
        </p:nvSpPr>
        <p:spPr>
          <a:xfrm>
            <a:off x="6933430" y="2344490"/>
            <a:ext cx="45228" cy="63479"/>
          </a:xfrm>
          <a:custGeom>
            <a:avLst/>
            <a:gdLst/>
            <a:ahLst/>
            <a:cxnLst/>
            <a:rect l="l" t="t" r="r" b="b"/>
            <a:pathLst>
              <a:path w="1239" h="1739" extrusionOk="0">
                <a:moveTo>
                  <a:pt x="405" y="0"/>
                </a:moveTo>
                <a:lnTo>
                  <a:pt x="1" y="84"/>
                </a:lnTo>
                <a:lnTo>
                  <a:pt x="1" y="393"/>
                </a:lnTo>
                <a:lnTo>
                  <a:pt x="417" y="310"/>
                </a:lnTo>
                <a:lnTo>
                  <a:pt x="417" y="1429"/>
                </a:lnTo>
                <a:lnTo>
                  <a:pt x="13" y="1429"/>
                </a:lnTo>
                <a:lnTo>
                  <a:pt x="13" y="1739"/>
                </a:lnTo>
                <a:lnTo>
                  <a:pt x="1239" y="1739"/>
                </a:lnTo>
                <a:lnTo>
                  <a:pt x="1239" y="1429"/>
                </a:lnTo>
                <a:lnTo>
                  <a:pt x="834" y="1429"/>
                </a:lnTo>
                <a:lnTo>
                  <a:pt x="834"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7" name="Google Shape;157;p19"/>
          <p:cNvSpPr/>
          <p:nvPr/>
        </p:nvSpPr>
        <p:spPr>
          <a:xfrm>
            <a:off x="7779863" y="2961678"/>
            <a:ext cx="184744" cy="185181"/>
          </a:xfrm>
          <a:custGeom>
            <a:avLst/>
            <a:gdLst/>
            <a:ahLst/>
            <a:cxnLst/>
            <a:rect l="l" t="t" r="r" b="b"/>
            <a:pathLst>
              <a:path w="5061" h="5073" extrusionOk="0">
                <a:moveTo>
                  <a:pt x="2536" y="0"/>
                </a:moveTo>
                <a:cubicBezTo>
                  <a:pt x="1132" y="0"/>
                  <a:pt x="0" y="1131"/>
                  <a:pt x="0" y="2536"/>
                </a:cubicBezTo>
                <a:cubicBezTo>
                  <a:pt x="0" y="3929"/>
                  <a:pt x="1132" y="5072"/>
                  <a:pt x="2536" y="5072"/>
                </a:cubicBezTo>
                <a:cubicBezTo>
                  <a:pt x="3930" y="5072"/>
                  <a:pt x="5061" y="3929"/>
                  <a:pt x="5061" y="2536"/>
                </a:cubicBezTo>
                <a:cubicBezTo>
                  <a:pt x="5061" y="1131"/>
                  <a:pt x="3930" y="0"/>
                  <a:pt x="2536" y="0"/>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58" name="Google Shape;158;p19"/>
          <p:cNvSpPr/>
          <p:nvPr/>
        </p:nvSpPr>
        <p:spPr>
          <a:xfrm>
            <a:off x="7849185" y="3018589"/>
            <a:ext cx="46104" cy="64356"/>
          </a:xfrm>
          <a:custGeom>
            <a:avLst/>
            <a:gdLst/>
            <a:ahLst/>
            <a:cxnLst/>
            <a:rect l="l" t="t" r="r" b="b"/>
            <a:pathLst>
              <a:path w="1263" h="1763" extrusionOk="0">
                <a:moveTo>
                  <a:pt x="596" y="1"/>
                </a:moveTo>
                <a:cubicBezTo>
                  <a:pt x="501" y="1"/>
                  <a:pt x="406" y="1"/>
                  <a:pt x="298" y="25"/>
                </a:cubicBezTo>
                <a:cubicBezTo>
                  <a:pt x="203" y="37"/>
                  <a:pt x="108" y="60"/>
                  <a:pt x="1" y="96"/>
                </a:cubicBezTo>
                <a:lnTo>
                  <a:pt x="1" y="477"/>
                </a:lnTo>
                <a:cubicBezTo>
                  <a:pt x="96" y="418"/>
                  <a:pt x="191" y="382"/>
                  <a:pt x="275" y="346"/>
                </a:cubicBezTo>
                <a:cubicBezTo>
                  <a:pt x="358" y="322"/>
                  <a:pt x="429" y="298"/>
                  <a:pt x="501" y="298"/>
                </a:cubicBezTo>
                <a:cubicBezTo>
                  <a:pt x="584" y="298"/>
                  <a:pt x="668" y="322"/>
                  <a:pt x="715" y="382"/>
                </a:cubicBezTo>
                <a:cubicBezTo>
                  <a:pt x="775" y="429"/>
                  <a:pt x="798" y="489"/>
                  <a:pt x="798" y="572"/>
                </a:cubicBezTo>
                <a:cubicBezTo>
                  <a:pt x="798" y="620"/>
                  <a:pt x="787" y="679"/>
                  <a:pt x="763" y="727"/>
                </a:cubicBezTo>
                <a:cubicBezTo>
                  <a:pt x="727" y="775"/>
                  <a:pt x="691" y="822"/>
                  <a:pt x="632" y="882"/>
                </a:cubicBezTo>
                <a:lnTo>
                  <a:pt x="1" y="1441"/>
                </a:lnTo>
                <a:lnTo>
                  <a:pt x="1" y="1763"/>
                </a:lnTo>
                <a:lnTo>
                  <a:pt x="1263" y="1763"/>
                </a:lnTo>
                <a:lnTo>
                  <a:pt x="1263" y="1441"/>
                </a:lnTo>
                <a:lnTo>
                  <a:pt x="501" y="1441"/>
                </a:lnTo>
                <a:lnTo>
                  <a:pt x="870" y="1108"/>
                </a:lnTo>
                <a:cubicBezTo>
                  <a:pt x="1025" y="977"/>
                  <a:pt x="1132" y="858"/>
                  <a:pt x="1179" y="787"/>
                </a:cubicBezTo>
                <a:cubicBezTo>
                  <a:pt x="1227" y="703"/>
                  <a:pt x="1251" y="608"/>
                  <a:pt x="1251" y="513"/>
                </a:cubicBezTo>
                <a:cubicBezTo>
                  <a:pt x="1251" y="358"/>
                  <a:pt x="1191" y="227"/>
                  <a:pt x="1072" y="132"/>
                </a:cubicBezTo>
                <a:cubicBezTo>
                  <a:pt x="965" y="37"/>
                  <a:pt x="798" y="1"/>
                  <a:pt x="596" y="1"/>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59" name="Google Shape;159;p19"/>
          <p:cNvSpPr/>
          <p:nvPr/>
        </p:nvSpPr>
        <p:spPr>
          <a:xfrm>
            <a:off x="8160610" y="4044960"/>
            <a:ext cx="185181" cy="184744"/>
          </a:xfrm>
          <a:custGeom>
            <a:avLst/>
            <a:gdLst/>
            <a:ahLst/>
            <a:cxnLst/>
            <a:rect l="l" t="t" r="r" b="b"/>
            <a:pathLst>
              <a:path w="5073" h="5061" extrusionOk="0">
                <a:moveTo>
                  <a:pt x="2536" y="1"/>
                </a:moveTo>
                <a:cubicBezTo>
                  <a:pt x="1143" y="1"/>
                  <a:pt x="0" y="1132"/>
                  <a:pt x="0" y="2525"/>
                </a:cubicBezTo>
                <a:cubicBezTo>
                  <a:pt x="0" y="3930"/>
                  <a:pt x="1143" y="5061"/>
                  <a:pt x="2536" y="5061"/>
                </a:cubicBezTo>
                <a:cubicBezTo>
                  <a:pt x="3941" y="5061"/>
                  <a:pt x="5072" y="3930"/>
                  <a:pt x="5072" y="2525"/>
                </a:cubicBezTo>
                <a:cubicBezTo>
                  <a:pt x="5072" y="1132"/>
                  <a:pt x="3941" y="1"/>
                  <a:pt x="2536" y="1"/>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60" name="Google Shape;160;p19"/>
          <p:cNvSpPr/>
          <p:nvPr/>
        </p:nvSpPr>
        <p:spPr>
          <a:xfrm>
            <a:off x="8229275" y="4104499"/>
            <a:ext cx="47856" cy="65669"/>
          </a:xfrm>
          <a:custGeom>
            <a:avLst/>
            <a:gdLst/>
            <a:ahLst/>
            <a:cxnLst/>
            <a:rect l="l" t="t" r="r" b="b"/>
            <a:pathLst>
              <a:path w="1311" h="1799" extrusionOk="0">
                <a:moveTo>
                  <a:pt x="596" y="0"/>
                </a:moveTo>
                <a:cubicBezTo>
                  <a:pt x="513" y="0"/>
                  <a:pt x="418" y="0"/>
                  <a:pt x="334" y="12"/>
                </a:cubicBezTo>
                <a:cubicBezTo>
                  <a:pt x="251" y="24"/>
                  <a:pt x="156" y="48"/>
                  <a:pt x="72" y="72"/>
                </a:cubicBezTo>
                <a:lnTo>
                  <a:pt x="72" y="393"/>
                </a:lnTo>
                <a:cubicBezTo>
                  <a:pt x="144" y="369"/>
                  <a:pt x="215" y="346"/>
                  <a:pt x="287" y="322"/>
                </a:cubicBezTo>
                <a:cubicBezTo>
                  <a:pt x="370" y="310"/>
                  <a:pt x="441" y="298"/>
                  <a:pt x="513" y="298"/>
                </a:cubicBezTo>
                <a:cubicBezTo>
                  <a:pt x="608" y="298"/>
                  <a:pt x="680" y="322"/>
                  <a:pt x="739" y="357"/>
                </a:cubicBezTo>
                <a:cubicBezTo>
                  <a:pt x="787" y="393"/>
                  <a:pt x="822" y="441"/>
                  <a:pt x="822" y="512"/>
                </a:cubicBezTo>
                <a:cubicBezTo>
                  <a:pt x="822" y="584"/>
                  <a:pt x="787" y="631"/>
                  <a:pt x="739" y="667"/>
                </a:cubicBezTo>
                <a:cubicBezTo>
                  <a:pt x="680" y="703"/>
                  <a:pt x="596" y="727"/>
                  <a:pt x="489" y="727"/>
                </a:cubicBezTo>
                <a:lnTo>
                  <a:pt x="299" y="727"/>
                </a:lnTo>
                <a:lnTo>
                  <a:pt x="299" y="1012"/>
                </a:lnTo>
                <a:lnTo>
                  <a:pt x="477" y="1012"/>
                </a:lnTo>
                <a:cubicBezTo>
                  <a:pt x="596" y="1012"/>
                  <a:pt x="691" y="1036"/>
                  <a:pt x="763" y="1072"/>
                </a:cubicBezTo>
                <a:cubicBezTo>
                  <a:pt x="822" y="1119"/>
                  <a:pt x="858" y="1179"/>
                  <a:pt x="858" y="1250"/>
                </a:cubicBezTo>
                <a:cubicBezTo>
                  <a:pt x="858" y="1334"/>
                  <a:pt x="822" y="1393"/>
                  <a:pt x="763" y="1429"/>
                </a:cubicBezTo>
                <a:cubicBezTo>
                  <a:pt x="703" y="1477"/>
                  <a:pt x="608" y="1489"/>
                  <a:pt x="489" y="1489"/>
                </a:cubicBezTo>
                <a:cubicBezTo>
                  <a:pt x="406" y="1489"/>
                  <a:pt x="334" y="1489"/>
                  <a:pt x="251" y="1465"/>
                </a:cubicBezTo>
                <a:cubicBezTo>
                  <a:pt x="168" y="1441"/>
                  <a:pt x="84" y="1405"/>
                  <a:pt x="1" y="1369"/>
                </a:cubicBezTo>
                <a:lnTo>
                  <a:pt x="1" y="1715"/>
                </a:lnTo>
                <a:cubicBezTo>
                  <a:pt x="84" y="1739"/>
                  <a:pt x="168" y="1762"/>
                  <a:pt x="263" y="1774"/>
                </a:cubicBezTo>
                <a:cubicBezTo>
                  <a:pt x="358" y="1786"/>
                  <a:pt x="441" y="1798"/>
                  <a:pt x="537" y="1798"/>
                </a:cubicBezTo>
                <a:cubicBezTo>
                  <a:pt x="787" y="1798"/>
                  <a:pt x="977" y="1750"/>
                  <a:pt x="1108" y="1667"/>
                </a:cubicBezTo>
                <a:cubicBezTo>
                  <a:pt x="1239" y="1572"/>
                  <a:pt x="1311" y="1441"/>
                  <a:pt x="1311" y="1274"/>
                </a:cubicBezTo>
                <a:cubicBezTo>
                  <a:pt x="1311" y="1155"/>
                  <a:pt x="1275" y="1060"/>
                  <a:pt x="1215" y="988"/>
                </a:cubicBezTo>
                <a:cubicBezTo>
                  <a:pt x="1156" y="905"/>
                  <a:pt x="1061" y="857"/>
                  <a:pt x="953" y="822"/>
                </a:cubicBezTo>
                <a:cubicBezTo>
                  <a:pt x="1049" y="798"/>
                  <a:pt x="1132" y="750"/>
                  <a:pt x="1192" y="691"/>
                </a:cubicBezTo>
                <a:cubicBezTo>
                  <a:pt x="1239" y="631"/>
                  <a:pt x="1263" y="548"/>
                  <a:pt x="1263" y="441"/>
                </a:cubicBezTo>
                <a:cubicBezTo>
                  <a:pt x="1263" y="286"/>
                  <a:pt x="1215" y="179"/>
                  <a:pt x="1096" y="107"/>
                </a:cubicBezTo>
                <a:cubicBezTo>
                  <a:pt x="989" y="36"/>
                  <a:pt x="822" y="0"/>
                  <a:pt x="596"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1" name="Google Shape;161;p19"/>
          <p:cNvSpPr/>
          <p:nvPr/>
        </p:nvSpPr>
        <p:spPr>
          <a:xfrm>
            <a:off x="4284960" y="4044740"/>
            <a:ext cx="184744" cy="185181"/>
          </a:xfrm>
          <a:custGeom>
            <a:avLst/>
            <a:gdLst/>
            <a:ahLst/>
            <a:cxnLst/>
            <a:rect l="l" t="t" r="r" b="b"/>
            <a:pathLst>
              <a:path w="5061" h="5073" extrusionOk="0">
                <a:moveTo>
                  <a:pt x="2524" y="1"/>
                </a:moveTo>
                <a:cubicBezTo>
                  <a:pt x="1131" y="1"/>
                  <a:pt x="0" y="1144"/>
                  <a:pt x="0" y="2537"/>
                </a:cubicBezTo>
                <a:cubicBezTo>
                  <a:pt x="0" y="3942"/>
                  <a:pt x="1131" y="5073"/>
                  <a:pt x="2524" y="5073"/>
                </a:cubicBezTo>
                <a:cubicBezTo>
                  <a:pt x="3929" y="5073"/>
                  <a:pt x="5060" y="3942"/>
                  <a:pt x="5060" y="2537"/>
                </a:cubicBezTo>
                <a:cubicBezTo>
                  <a:pt x="5060" y="1144"/>
                  <a:pt x="3929" y="1"/>
                  <a:pt x="2524" y="1"/>
                </a:cubicBezTo>
                <a:close/>
              </a:path>
            </a:pathLst>
          </a:custGeom>
          <a:solidFill>
            <a:srgbClr val="434343"/>
          </a:solidFill>
          <a:ln>
            <a:noFill/>
          </a:ln>
        </p:spPr>
        <p:txBody>
          <a:bodyPr spcFirstLastPara="1" wrap="square" lIns="121900" tIns="121900" rIns="121900" bIns="121900" anchor="ctr" anchorCtr="0">
            <a:noAutofit/>
          </a:bodyPr>
          <a:lstStyle/>
          <a:p>
            <a:endParaRPr sz="2400">
              <a:solidFill>
                <a:srgbClr val="434343"/>
              </a:solidFill>
            </a:endParaRPr>
          </a:p>
        </p:txBody>
      </p:sp>
      <p:sp>
        <p:nvSpPr>
          <p:cNvPr id="162" name="Google Shape;162;p19"/>
          <p:cNvSpPr/>
          <p:nvPr/>
        </p:nvSpPr>
        <p:spPr>
          <a:xfrm>
            <a:off x="4352112" y="4104444"/>
            <a:ext cx="50448" cy="65779"/>
          </a:xfrm>
          <a:custGeom>
            <a:avLst/>
            <a:gdLst/>
            <a:ahLst/>
            <a:cxnLst/>
            <a:rect l="l" t="t" r="r" b="b"/>
            <a:pathLst>
              <a:path w="1382" h="1802" extrusionOk="0">
                <a:moveTo>
                  <a:pt x="715" y="276"/>
                </a:moveTo>
                <a:cubicBezTo>
                  <a:pt x="786" y="276"/>
                  <a:pt x="834" y="300"/>
                  <a:pt x="870" y="336"/>
                </a:cubicBezTo>
                <a:cubicBezTo>
                  <a:pt x="905" y="371"/>
                  <a:pt x="929" y="431"/>
                  <a:pt x="929" y="502"/>
                </a:cubicBezTo>
                <a:cubicBezTo>
                  <a:pt x="929" y="574"/>
                  <a:pt x="905" y="621"/>
                  <a:pt x="870" y="657"/>
                </a:cubicBezTo>
                <a:cubicBezTo>
                  <a:pt x="830" y="687"/>
                  <a:pt x="791" y="708"/>
                  <a:pt x="739" y="708"/>
                </a:cubicBezTo>
                <a:cubicBezTo>
                  <a:pt x="727" y="708"/>
                  <a:pt x="715" y="707"/>
                  <a:pt x="703" y="705"/>
                </a:cubicBezTo>
                <a:cubicBezTo>
                  <a:pt x="631" y="705"/>
                  <a:pt x="572" y="693"/>
                  <a:pt x="536" y="645"/>
                </a:cubicBezTo>
                <a:cubicBezTo>
                  <a:pt x="500" y="610"/>
                  <a:pt x="489" y="562"/>
                  <a:pt x="489" y="490"/>
                </a:cubicBezTo>
                <a:cubicBezTo>
                  <a:pt x="489" y="419"/>
                  <a:pt x="512" y="371"/>
                  <a:pt x="548" y="336"/>
                </a:cubicBezTo>
                <a:cubicBezTo>
                  <a:pt x="584" y="300"/>
                  <a:pt x="643" y="276"/>
                  <a:pt x="715" y="276"/>
                </a:cubicBezTo>
                <a:close/>
                <a:moveTo>
                  <a:pt x="703" y="991"/>
                </a:moveTo>
                <a:cubicBezTo>
                  <a:pt x="786" y="991"/>
                  <a:pt x="846" y="1014"/>
                  <a:pt x="881" y="1062"/>
                </a:cubicBezTo>
                <a:cubicBezTo>
                  <a:pt x="929" y="1110"/>
                  <a:pt x="953" y="1181"/>
                  <a:pt x="953" y="1264"/>
                </a:cubicBezTo>
                <a:cubicBezTo>
                  <a:pt x="953" y="1348"/>
                  <a:pt x="929" y="1407"/>
                  <a:pt x="881" y="1455"/>
                </a:cubicBezTo>
                <a:cubicBezTo>
                  <a:pt x="834" y="1502"/>
                  <a:pt x="774" y="1526"/>
                  <a:pt x="691" y="1526"/>
                </a:cubicBezTo>
                <a:cubicBezTo>
                  <a:pt x="608" y="1514"/>
                  <a:pt x="536" y="1491"/>
                  <a:pt x="500" y="1455"/>
                </a:cubicBezTo>
                <a:cubicBezTo>
                  <a:pt x="453" y="1407"/>
                  <a:pt x="429" y="1336"/>
                  <a:pt x="429" y="1252"/>
                </a:cubicBezTo>
                <a:cubicBezTo>
                  <a:pt x="429" y="1169"/>
                  <a:pt x="453" y="1098"/>
                  <a:pt x="500" y="1050"/>
                </a:cubicBezTo>
                <a:cubicBezTo>
                  <a:pt x="548" y="1014"/>
                  <a:pt x="619" y="991"/>
                  <a:pt x="703" y="991"/>
                </a:cubicBezTo>
                <a:close/>
                <a:moveTo>
                  <a:pt x="637" y="0"/>
                </a:moveTo>
                <a:cubicBezTo>
                  <a:pt x="462" y="0"/>
                  <a:pt x="332" y="37"/>
                  <a:pt x="238" y="109"/>
                </a:cubicBezTo>
                <a:cubicBezTo>
                  <a:pt x="119" y="181"/>
                  <a:pt x="60" y="288"/>
                  <a:pt x="60" y="431"/>
                </a:cubicBezTo>
                <a:cubicBezTo>
                  <a:pt x="60" y="538"/>
                  <a:pt x="84" y="621"/>
                  <a:pt x="143" y="681"/>
                </a:cubicBezTo>
                <a:cubicBezTo>
                  <a:pt x="191" y="752"/>
                  <a:pt x="274" y="800"/>
                  <a:pt x="369" y="836"/>
                </a:cubicBezTo>
                <a:cubicBezTo>
                  <a:pt x="250" y="871"/>
                  <a:pt x="167" y="919"/>
                  <a:pt x="108" y="991"/>
                </a:cubicBezTo>
                <a:cubicBezTo>
                  <a:pt x="36" y="1062"/>
                  <a:pt x="12" y="1157"/>
                  <a:pt x="12" y="1264"/>
                </a:cubicBezTo>
                <a:cubicBezTo>
                  <a:pt x="0" y="1443"/>
                  <a:pt x="60" y="1574"/>
                  <a:pt x="167" y="1657"/>
                </a:cubicBezTo>
                <a:cubicBezTo>
                  <a:pt x="286" y="1753"/>
                  <a:pt x="453" y="1800"/>
                  <a:pt x="679" y="1800"/>
                </a:cubicBezTo>
                <a:cubicBezTo>
                  <a:pt x="702" y="1801"/>
                  <a:pt x="725" y="1802"/>
                  <a:pt x="746" y="1802"/>
                </a:cubicBezTo>
                <a:cubicBezTo>
                  <a:pt x="939" y="1802"/>
                  <a:pt x="1084" y="1756"/>
                  <a:pt x="1191" y="1681"/>
                </a:cubicBezTo>
                <a:cubicBezTo>
                  <a:pt x="1310" y="1598"/>
                  <a:pt x="1370" y="1467"/>
                  <a:pt x="1370" y="1288"/>
                </a:cubicBezTo>
                <a:cubicBezTo>
                  <a:pt x="1381" y="1181"/>
                  <a:pt x="1346" y="1086"/>
                  <a:pt x="1286" y="1014"/>
                </a:cubicBezTo>
                <a:cubicBezTo>
                  <a:pt x="1227" y="943"/>
                  <a:pt x="1143" y="883"/>
                  <a:pt x="1024" y="848"/>
                </a:cubicBezTo>
                <a:cubicBezTo>
                  <a:pt x="1131" y="824"/>
                  <a:pt x="1215" y="776"/>
                  <a:pt x="1262" y="705"/>
                </a:cubicBezTo>
                <a:cubicBezTo>
                  <a:pt x="1322" y="645"/>
                  <a:pt x="1346" y="562"/>
                  <a:pt x="1358" y="467"/>
                </a:cubicBezTo>
                <a:cubicBezTo>
                  <a:pt x="1358" y="312"/>
                  <a:pt x="1298" y="205"/>
                  <a:pt x="1191" y="121"/>
                </a:cubicBezTo>
                <a:cubicBezTo>
                  <a:pt x="1084" y="50"/>
                  <a:pt x="929" y="2"/>
                  <a:pt x="715" y="2"/>
                </a:cubicBezTo>
                <a:cubicBezTo>
                  <a:pt x="688" y="1"/>
                  <a:pt x="662" y="0"/>
                  <a:pt x="637" y="0"/>
                </a:cubicBezTo>
                <a:close/>
              </a:path>
            </a:pathLst>
          </a:custGeom>
          <a:solidFill>
            <a:srgbClr val="FFFFFF"/>
          </a:solidFill>
          <a:ln>
            <a:noFill/>
          </a:ln>
        </p:spPr>
        <p:txBody>
          <a:bodyPr spcFirstLastPara="1" wrap="square" lIns="121900" tIns="121900" rIns="121900" bIns="121900" anchor="ctr" anchorCtr="0">
            <a:noAutofit/>
          </a:bodyPr>
          <a:lstStyle/>
          <a:p>
            <a:endParaRPr sz="2400">
              <a:solidFill>
                <a:srgbClr val="434343"/>
              </a:solidFill>
            </a:endParaRPr>
          </a:p>
        </p:txBody>
      </p:sp>
      <p:sp>
        <p:nvSpPr>
          <p:cNvPr id="163" name="Google Shape;163;p19"/>
          <p:cNvSpPr/>
          <p:nvPr/>
        </p:nvSpPr>
        <p:spPr>
          <a:xfrm>
            <a:off x="7794210" y="5287842"/>
            <a:ext cx="185181" cy="185181"/>
          </a:xfrm>
          <a:custGeom>
            <a:avLst/>
            <a:gdLst/>
            <a:ahLst/>
            <a:cxnLst/>
            <a:rect l="l" t="t" r="r" b="b"/>
            <a:pathLst>
              <a:path w="5073" h="5073" extrusionOk="0">
                <a:moveTo>
                  <a:pt x="2536" y="0"/>
                </a:moveTo>
                <a:cubicBezTo>
                  <a:pt x="1131" y="0"/>
                  <a:pt x="0" y="1131"/>
                  <a:pt x="0" y="2536"/>
                </a:cubicBezTo>
                <a:cubicBezTo>
                  <a:pt x="0" y="3941"/>
                  <a:pt x="1131" y="5072"/>
                  <a:pt x="2536" y="5072"/>
                </a:cubicBezTo>
                <a:cubicBezTo>
                  <a:pt x="3941" y="5072"/>
                  <a:pt x="5072" y="3941"/>
                  <a:pt x="5072" y="2536"/>
                </a:cubicBezTo>
                <a:cubicBezTo>
                  <a:pt x="5072" y="1131"/>
                  <a:pt x="3941" y="0"/>
                  <a:pt x="2536" y="0"/>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64" name="Google Shape;164;p19"/>
          <p:cNvSpPr/>
          <p:nvPr/>
        </p:nvSpPr>
        <p:spPr>
          <a:xfrm>
            <a:off x="7860484" y="5346067"/>
            <a:ext cx="52637" cy="63479"/>
          </a:xfrm>
          <a:custGeom>
            <a:avLst/>
            <a:gdLst/>
            <a:ahLst/>
            <a:cxnLst/>
            <a:rect l="l" t="t" r="r" b="b"/>
            <a:pathLst>
              <a:path w="1442" h="1739" extrusionOk="0">
                <a:moveTo>
                  <a:pt x="775" y="370"/>
                </a:moveTo>
                <a:lnTo>
                  <a:pt x="775" y="1096"/>
                </a:lnTo>
                <a:lnTo>
                  <a:pt x="287" y="1096"/>
                </a:lnTo>
                <a:lnTo>
                  <a:pt x="775" y="370"/>
                </a:lnTo>
                <a:close/>
                <a:moveTo>
                  <a:pt x="703" y="1"/>
                </a:moveTo>
                <a:lnTo>
                  <a:pt x="1" y="1036"/>
                </a:lnTo>
                <a:lnTo>
                  <a:pt x="1" y="1417"/>
                </a:lnTo>
                <a:lnTo>
                  <a:pt x="775" y="1417"/>
                </a:lnTo>
                <a:lnTo>
                  <a:pt x="775" y="1739"/>
                </a:lnTo>
                <a:lnTo>
                  <a:pt x="1204" y="1739"/>
                </a:lnTo>
                <a:lnTo>
                  <a:pt x="1204" y="1417"/>
                </a:lnTo>
                <a:lnTo>
                  <a:pt x="1442" y="1417"/>
                </a:lnTo>
                <a:lnTo>
                  <a:pt x="1442" y="1096"/>
                </a:lnTo>
                <a:lnTo>
                  <a:pt x="1204" y="1096"/>
                </a:lnTo>
                <a:lnTo>
                  <a:pt x="1204"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5" name="Google Shape;165;p19"/>
          <p:cNvSpPr/>
          <p:nvPr/>
        </p:nvSpPr>
        <p:spPr>
          <a:xfrm>
            <a:off x="6803687" y="5984538"/>
            <a:ext cx="184744" cy="185181"/>
          </a:xfrm>
          <a:custGeom>
            <a:avLst/>
            <a:gdLst/>
            <a:ahLst/>
            <a:cxnLst/>
            <a:rect l="l" t="t" r="r" b="b"/>
            <a:pathLst>
              <a:path w="5061" h="5073" extrusionOk="0">
                <a:moveTo>
                  <a:pt x="2536" y="1"/>
                </a:moveTo>
                <a:cubicBezTo>
                  <a:pt x="1131" y="1"/>
                  <a:pt x="0" y="1144"/>
                  <a:pt x="0" y="2537"/>
                </a:cubicBezTo>
                <a:cubicBezTo>
                  <a:pt x="0" y="3942"/>
                  <a:pt x="1131" y="5073"/>
                  <a:pt x="2536" y="5073"/>
                </a:cubicBezTo>
                <a:cubicBezTo>
                  <a:pt x="3929" y="5073"/>
                  <a:pt x="5060" y="3942"/>
                  <a:pt x="5060" y="2537"/>
                </a:cubicBezTo>
                <a:cubicBezTo>
                  <a:pt x="5060" y="1144"/>
                  <a:pt x="3929" y="1"/>
                  <a:pt x="2536" y="1"/>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66" name="Google Shape;166;p19"/>
          <p:cNvSpPr/>
          <p:nvPr/>
        </p:nvSpPr>
        <p:spPr>
          <a:xfrm>
            <a:off x="6872133" y="6042800"/>
            <a:ext cx="47856" cy="64793"/>
          </a:xfrm>
          <a:custGeom>
            <a:avLst/>
            <a:gdLst/>
            <a:ahLst/>
            <a:cxnLst/>
            <a:rect l="l" t="t" r="r" b="b"/>
            <a:pathLst>
              <a:path w="1311" h="1775" extrusionOk="0">
                <a:moveTo>
                  <a:pt x="72" y="0"/>
                </a:moveTo>
                <a:lnTo>
                  <a:pt x="72" y="977"/>
                </a:lnTo>
                <a:cubicBezTo>
                  <a:pt x="155" y="941"/>
                  <a:pt x="239" y="917"/>
                  <a:pt x="310" y="905"/>
                </a:cubicBezTo>
                <a:cubicBezTo>
                  <a:pt x="382" y="881"/>
                  <a:pt x="453" y="869"/>
                  <a:pt x="513" y="869"/>
                </a:cubicBezTo>
                <a:cubicBezTo>
                  <a:pt x="620" y="869"/>
                  <a:pt x="703" y="905"/>
                  <a:pt x="775" y="953"/>
                </a:cubicBezTo>
                <a:cubicBezTo>
                  <a:pt x="834" y="1000"/>
                  <a:pt x="870" y="1084"/>
                  <a:pt x="870" y="1167"/>
                </a:cubicBezTo>
                <a:cubicBezTo>
                  <a:pt x="870" y="1262"/>
                  <a:pt x="834" y="1334"/>
                  <a:pt x="775" y="1381"/>
                </a:cubicBezTo>
                <a:cubicBezTo>
                  <a:pt x="703" y="1441"/>
                  <a:pt x="620" y="1465"/>
                  <a:pt x="513" y="1465"/>
                </a:cubicBezTo>
                <a:cubicBezTo>
                  <a:pt x="441" y="1465"/>
                  <a:pt x="358" y="1453"/>
                  <a:pt x="275" y="1429"/>
                </a:cubicBezTo>
                <a:cubicBezTo>
                  <a:pt x="191" y="1393"/>
                  <a:pt x="96" y="1358"/>
                  <a:pt x="1" y="1298"/>
                </a:cubicBezTo>
                <a:lnTo>
                  <a:pt x="1" y="1655"/>
                </a:lnTo>
                <a:cubicBezTo>
                  <a:pt x="96" y="1691"/>
                  <a:pt x="191" y="1727"/>
                  <a:pt x="286" y="1739"/>
                </a:cubicBezTo>
                <a:cubicBezTo>
                  <a:pt x="394" y="1762"/>
                  <a:pt x="489" y="1774"/>
                  <a:pt x="584" y="1774"/>
                </a:cubicBezTo>
                <a:cubicBezTo>
                  <a:pt x="810" y="1774"/>
                  <a:pt x="989" y="1715"/>
                  <a:pt x="1120" y="1608"/>
                </a:cubicBezTo>
                <a:cubicBezTo>
                  <a:pt x="1251" y="1501"/>
                  <a:pt x="1310" y="1358"/>
                  <a:pt x="1310" y="1167"/>
                </a:cubicBezTo>
                <a:cubicBezTo>
                  <a:pt x="1310" y="977"/>
                  <a:pt x="1251" y="834"/>
                  <a:pt x="1132" y="727"/>
                </a:cubicBezTo>
                <a:cubicBezTo>
                  <a:pt x="1013" y="619"/>
                  <a:pt x="858" y="572"/>
                  <a:pt x="644" y="572"/>
                </a:cubicBezTo>
                <a:lnTo>
                  <a:pt x="536" y="572"/>
                </a:lnTo>
                <a:cubicBezTo>
                  <a:pt x="501" y="584"/>
                  <a:pt x="465" y="584"/>
                  <a:pt x="429" y="596"/>
                </a:cubicBezTo>
                <a:lnTo>
                  <a:pt x="429" y="322"/>
                </a:lnTo>
                <a:lnTo>
                  <a:pt x="1191" y="322"/>
                </a:lnTo>
                <a:lnTo>
                  <a:pt x="1191"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7" name="Google Shape;167;p19"/>
          <p:cNvSpPr/>
          <p:nvPr/>
        </p:nvSpPr>
        <p:spPr>
          <a:xfrm>
            <a:off x="4611351" y="5240459"/>
            <a:ext cx="185181" cy="185181"/>
          </a:xfrm>
          <a:custGeom>
            <a:avLst/>
            <a:gdLst/>
            <a:ahLst/>
            <a:cxnLst/>
            <a:rect l="l" t="t" r="r" b="b"/>
            <a:pathLst>
              <a:path w="5073" h="5073" extrusionOk="0">
                <a:moveTo>
                  <a:pt x="2537" y="0"/>
                </a:moveTo>
                <a:cubicBezTo>
                  <a:pt x="1132" y="0"/>
                  <a:pt x="1" y="1143"/>
                  <a:pt x="1" y="2536"/>
                </a:cubicBezTo>
                <a:cubicBezTo>
                  <a:pt x="1" y="3941"/>
                  <a:pt x="1132" y="5072"/>
                  <a:pt x="2537" y="5072"/>
                </a:cubicBezTo>
                <a:cubicBezTo>
                  <a:pt x="3942" y="5072"/>
                  <a:pt x="5073" y="3941"/>
                  <a:pt x="5073" y="2536"/>
                </a:cubicBezTo>
                <a:cubicBezTo>
                  <a:pt x="5073" y="1143"/>
                  <a:pt x="3942" y="0"/>
                  <a:pt x="2537" y="0"/>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68" name="Google Shape;168;p19"/>
          <p:cNvSpPr/>
          <p:nvPr/>
        </p:nvSpPr>
        <p:spPr>
          <a:xfrm>
            <a:off x="4687865" y="5298685"/>
            <a:ext cx="47856" cy="63516"/>
          </a:xfrm>
          <a:custGeom>
            <a:avLst/>
            <a:gdLst/>
            <a:ahLst/>
            <a:cxnLst/>
            <a:rect l="l" t="t" r="r" b="b"/>
            <a:pathLst>
              <a:path w="1311" h="1740" extrusionOk="0">
                <a:moveTo>
                  <a:pt x="0" y="1"/>
                </a:moveTo>
                <a:lnTo>
                  <a:pt x="0" y="334"/>
                </a:lnTo>
                <a:lnTo>
                  <a:pt x="834" y="334"/>
                </a:lnTo>
                <a:lnTo>
                  <a:pt x="191" y="1739"/>
                </a:lnTo>
                <a:lnTo>
                  <a:pt x="631" y="1739"/>
                </a:lnTo>
                <a:lnTo>
                  <a:pt x="1310" y="251"/>
                </a:lnTo>
                <a:lnTo>
                  <a:pt x="1310"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69" name="Google Shape;169;p19"/>
          <p:cNvSpPr/>
          <p:nvPr/>
        </p:nvSpPr>
        <p:spPr>
          <a:xfrm>
            <a:off x="4658733" y="2965146"/>
            <a:ext cx="184744" cy="185181"/>
          </a:xfrm>
          <a:custGeom>
            <a:avLst/>
            <a:gdLst/>
            <a:ahLst/>
            <a:cxnLst/>
            <a:rect l="l" t="t" r="r" b="b"/>
            <a:pathLst>
              <a:path w="5061" h="5073" extrusionOk="0">
                <a:moveTo>
                  <a:pt x="2537" y="0"/>
                </a:moveTo>
                <a:cubicBezTo>
                  <a:pt x="1132" y="0"/>
                  <a:pt x="1" y="1131"/>
                  <a:pt x="1" y="2536"/>
                </a:cubicBezTo>
                <a:cubicBezTo>
                  <a:pt x="1" y="3929"/>
                  <a:pt x="1132" y="5072"/>
                  <a:pt x="2537" y="5072"/>
                </a:cubicBezTo>
                <a:cubicBezTo>
                  <a:pt x="3930" y="5072"/>
                  <a:pt x="5061" y="3929"/>
                  <a:pt x="5061" y="2536"/>
                </a:cubicBezTo>
                <a:cubicBezTo>
                  <a:pt x="5061" y="1131"/>
                  <a:pt x="3930" y="0"/>
                  <a:pt x="2537" y="0"/>
                </a:cubicBez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70" name="Google Shape;170;p19"/>
          <p:cNvSpPr/>
          <p:nvPr/>
        </p:nvSpPr>
        <p:spPr>
          <a:xfrm>
            <a:off x="4725884" y="3022093"/>
            <a:ext cx="50448" cy="65633"/>
          </a:xfrm>
          <a:custGeom>
            <a:avLst/>
            <a:gdLst/>
            <a:ahLst/>
            <a:cxnLst/>
            <a:rect l="l" t="t" r="r" b="b"/>
            <a:pathLst>
              <a:path w="1382" h="1798" extrusionOk="0">
                <a:moveTo>
                  <a:pt x="667" y="286"/>
                </a:moveTo>
                <a:cubicBezTo>
                  <a:pt x="751" y="286"/>
                  <a:pt x="810" y="310"/>
                  <a:pt x="846" y="357"/>
                </a:cubicBezTo>
                <a:cubicBezTo>
                  <a:pt x="882" y="417"/>
                  <a:pt x="906" y="488"/>
                  <a:pt x="906" y="583"/>
                </a:cubicBezTo>
                <a:cubicBezTo>
                  <a:pt x="906" y="691"/>
                  <a:pt x="882" y="762"/>
                  <a:pt x="846" y="822"/>
                </a:cubicBezTo>
                <a:cubicBezTo>
                  <a:pt x="810" y="869"/>
                  <a:pt x="751" y="893"/>
                  <a:pt x="667" y="893"/>
                </a:cubicBezTo>
                <a:cubicBezTo>
                  <a:pt x="584" y="893"/>
                  <a:pt x="525" y="869"/>
                  <a:pt x="489" y="822"/>
                </a:cubicBezTo>
                <a:cubicBezTo>
                  <a:pt x="453" y="762"/>
                  <a:pt x="429" y="691"/>
                  <a:pt x="429" y="583"/>
                </a:cubicBezTo>
                <a:cubicBezTo>
                  <a:pt x="429" y="488"/>
                  <a:pt x="453" y="417"/>
                  <a:pt x="489" y="357"/>
                </a:cubicBezTo>
                <a:cubicBezTo>
                  <a:pt x="525" y="310"/>
                  <a:pt x="584" y="286"/>
                  <a:pt x="667" y="286"/>
                </a:cubicBezTo>
                <a:close/>
                <a:moveTo>
                  <a:pt x="667" y="0"/>
                </a:moveTo>
                <a:cubicBezTo>
                  <a:pt x="465" y="0"/>
                  <a:pt x="298" y="60"/>
                  <a:pt x="179" y="167"/>
                </a:cubicBezTo>
                <a:cubicBezTo>
                  <a:pt x="60" y="286"/>
                  <a:pt x="1" y="429"/>
                  <a:pt x="1" y="619"/>
                </a:cubicBezTo>
                <a:cubicBezTo>
                  <a:pt x="1" y="786"/>
                  <a:pt x="48" y="929"/>
                  <a:pt x="167" y="1024"/>
                </a:cubicBezTo>
                <a:cubicBezTo>
                  <a:pt x="275" y="1131"/>
                  <a:pt x="417" y="1191"/>
                  <a:pt x="596" y="1191"/>
                </a:cubicBezTo>
                <a:cubicBezTo>
                  <a:pt x="667" y="1191"/>
                  <a:pt x="727" y="1179"/>
                  <a:pt x="787" y="1155"/>
                </a:cubicBezTo>
                <a:cubicBezTo>
                  <a:pt x="846" y="1131"/>
                  <a:pt x="906" y="1107"/>
                  <a:pt x="953" y="1072"/>
                </a:cubicBezTo>
                <a:lnTo>
                  <a:pt x="953" y="1072"/>
                </a:lnTo>
                <a:cubicBezTo>
                  <a:pt x="941" y="1214"/>
                  <a:pt x="906" y="1322"/>
                  <a:pt x="822" y="1405"/>
                </a:cubicBezTo>
                <a:cubicBezTo>
                  <a:pt x="751" y="1476"/>
                  <a:pt x="644" y="1512"/>
                  <a:pt x="513" y="1512"/>
                </a:cubicBezTo>
                <a:cubicBezTo>
                  <a:pt x="453" y="1512"/>
                  <a:pt x="382" y="1500"/>
                  <a:pt x="322" y="1488"/>
                </a:cubicBezTo>
                <a:cubicBezTo>
                  <a:pt x="251" y="1465"/>
                  <a:pt x="191" y="1441"/>
                  <a:pt x="120" y="1405"/>
                </a:cubicBezTo>
                <a:lnTo>
                  <a:pt x="120" y="1726"/>
                </a:lnTo>
                <a:cubicBezTo>
                  <a:pt x="191" y="1750"/>
                  <a:pt x="263" y="1774"/>
                  <a:pt x="334" y="1786"/>
                </a:cubicBezTo>
                <a:cubicBezTo>
                  <a:pt x="406" y="1798"/>
                  <a:pt x="489" y="1798"/>
                  <a:pt x="572" y="1798"/>
                </a:cubicBezTo>
                <a:cubicBezTo>
                  <a:pt x="822" y="1798"/>
                  <a:pt x="1025" y="1726"/>
                  <a:pt x="1168" y="1560"/>
                </a:cubicBezTo>
                <a:cubicBezTo>
                  <a:pt x="1310" y="1393"/>
                  <a:pt x="1382" y="1167"/>
                  <a:pt x="1382" y="881"/>
                </a:cubicBezTo>
                <a:cubicBezTo>
                  <a:pt x="1382" y="595"/>
                  <a:pt x="1322" y="381"/>
                  <a:pt x="1191" y="226"/>
                </a:cubicBezTo>
                <a:cubicBezTo>
                  <a:pt x="1072" y="83"/>
                  <a:pt x="894" y="0"/>
                  <a:pt x="667"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171" name="Google Shape;171;p19"/>
          <p:cNvSpPr/>
          <p:nvPr/>
        </p:nvSpPr>
        <p:spPr>
          <a:xfrm>
            <a:off x="7717666" y="2899303"/>
            <a:ext cx="76548" cy="73919"/>
          </a:xfrm>
          <a:custGeom>
            <a:avLst/>
            <a:gdLst/>
            <a:ahLst/>
            <a:cxnLst/>
            <a:rect l="l" t="t" r="r" b="b"/>
            <a:pathLst>
              <a:path w="2097" h="2025" extrusionOk="0">
                <a:moveTo>
                  <a:pt x="2096" y="0"/>
                </a:moveTo>
                <a:lnTo>
                  <a:pt x="1" y="1703"/>
                </a:lnTo>
                <a:lnTo>
                  <a:pt x="1989" y="2024"/>
                </a:lnTo>
                <a:lnTo>
                  <a:pt x="2096"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72" name="Google Shape;172;p19"/>
          <p:cNvSpPr/>
          <p:nvPr/>
        </p:nvSpPr>
        <p:spPr>
          <a:xfrm>
            <a:off x="8190837" y="3961220"/>
            <a:ext cx="98668" cy="55229"/>
          </a:xfrm>
          <a:custGeom>
            <a:avLst/>
            <a:gdLst/>
            <a:ahLst/>
            <a:cxnLst/>
            <a:rect l="l" t="t" r="r" b="b"/>
            <a:pathLst>
              <a:path w="2703" h="1513" extrusionOk="0">
                <a:moveTo>
                  <a:pt x="0" y="1"/>
                </a:moveTo>
                <a:lnTo>
                  <a:pt x="1334" y="1513"/>
                </a:lnTo>
                <a:lnTo>
                  <a:pt x="2703" y="36"/>
                </a:lnTo>
                <a:lnTo>
                  <a:pt x="0"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73" name="Google Shape;173;p19"/>
          <p:cNvSpPr/>
          <p:nvPr/>
        </p:nvSpPr>
        <p:spPr>
          <a:xfrm>
            <a:off x="7929421" y="5205077"/>
            <a:ext cx="83081" cy="72167"/>
          </a:xfrm>
          <a:custGeom>
            <a:avLst/>
            <a:gdLst/>
            <a:ahLst/>
            <a:cxnLst/>
            <a:rect l="l" t="t" r="r" b="b"/>
            <a:pathLst>
              <a:path w="2276" h="1977" extrusionOk="0">
                <a:moveTo>
                  <a:pt x="1" y="0"/>
                </a:moveTo>
                <a:lnTo>
                  <a:pt x="322" y="1977"/>
                </a:lnTo>
                <a:lnTo>
                  <a:pt x="2275" y="1441"/>
                </a:lnTo>
                <a:lnTo>
                  <a:pt x="1"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74" name="Google Shape;174;p19"/>
          <p:cNvSpPr/>
          <p:nvPr/>
        </p:nvSpPr>
        <p:spPr>
          <a:xfrm>
            <a:off x="6997480" y="5960538"/>
            <a:ext cx="71328" cy="87389"/>
          </a:xfrm>
          <a:custGeom>
            <a:avLst/>
            <a:gdLst/>
            <a:ahLst/>
            <a:cxnLst/>
            <a:rect l="l" t="t" r="r" b="b"/>
            <a:pathLst>
              <a:path w="1954" h="2394" extrusionOk="0">
                <a:moveTo>
                  <a:pt x="703" y="0"/>
                </a:moveTo>
                <a:lnTo>
                  <a:pt x="0" y="1893"/>
                </a:lnTo>
                <a:lnTo>
                  <a:pt x="1953" y="2394"/>
                </a:lnTo>
                <a:lnTo>
                  <a:pt x="703" y="0"/>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75" name="Google Shape;175;p19"/>
          <p:cNvSpPr/>
          <p:nvPr/>
        </p:nvSpPr>
        <p:spPr>
          <a:xfrm>
            <a:off x="5810943" y="6069904"/>
            <a:ext cx="68699" cy="92171"/>
          </a:xfrm>
          <a:custGeom>
            <a:avLst/>
            <a:gdLst/>
            <a:ahLst/>
            <a:cxnLst/>
            <a:rect l="l" t="t" r="r" b="b"/>
            <a:pathLst>
              <a:path w="1882" h="2525" extrusionOk="0">
                <a:moveTo>
                  <a:pt x="1882" y="1"/>
                </a:moveTo>
                <a:lnTo>
                  <a:pt x="0" y="739"/>
                </a:lnTo>
                <a:lnTo>
                  <a:pt x="941" y="2525"/>
                </a:lnTo>
                <a:lnTo>
                  <a:pt x="1882"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76" name="Google Shape;176;p19"/>
          <p:cNvSpPr/>
          <p:nvPr/>
        </p:nvSpPr>
        <p:spPr>
          <a:xfrm>
            <a:off x="4313939" y="4248274"/>
            <a:ext cx="98267" cy="55668"/>
          </a:xfrm>
          <a:custGeom>
            <a:avLst/>
            <a:gdLst/>
            <a:ahLst/>
            <a:cxnLst/>
            <a:rect l="l" t="t" r="r" b="b"/>
            <a:pathLst>
              <a:path w="2692" h="1525" extrusionOk="0">
                <a:moveTo>
                  <a:pt x="1381" y="1"/>
                </a:moveTo>
                <a:lnTo>
                  <a:pt x="0" y="1477"/>
                </a:lnTo>
                <a:lnTo>
                  <a:pt x="2691" y="1525"/>
                </a:lnTo>
                <a:lnTo>
                  <a:pt x="1381"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77" name="Google Shape;177;p19"/>
          <p:cNvSpPr/>
          <p:nvPr/>
        </p:nvSpPr>
        <p:spPr>
          <a:xfrm>
            <a:off x="4611354" y="3150340"/>
            <a:ext cx="86951" cy="71328"/>
          </a:xfrm>
          <a:custGeom>
            <a:avLst/>
            <a:gdLst/>
            <a:ahLst/>
            <a:cxnLst/>
            <a:rect l="l" t="t" r="r" b="b"/>
            <a:pathLst>
              <a:path w="2382" h="1954" extrusionOk="0">
                <a:moveTo>
                  <a:pt x="1894" y="1"/>
                </a:moveTo>
                <a:lnTo>
                  <a:pt x="0" y="691"/>
                </a:lnTo>
                <a:lnTo>
                  <a:pt x="2382" y="1953"/>
                </a:lnTo>
                <a:lnTo>
                  <a:pt x="1894"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78" name="Google Shape;178;p19"/>
          <p:cNvSpPr/>
          <p:nvPr/>
        </p:nvSpPr>
        <p:spPr>
          <a:xfrm rot="778218">
            <a:off x="5477420" y="2414980"/>
            <a:ext cx="72169" cy="84800"/>
          </a:xfrm>
          <a:custGeom>
            <a:avLst/>
            <a:gdLst/>
            <a:ahLst/>
            <a:cxnLst/>
            <a:rect l="l" t="t" r="r" b="b"/>
            <a:pathLst>
              <a:path w="1977" h="2323" extrusionOk="0">
                <a:moveTo>
                  <a:pt x="1" y="1"/>
                </a:moveTo>
                <a:lnTo>
                  <a:pt x="1370" y="2323"/>
                </a:lnTo>
                <a:lnTo>
                  <a:pt x="1977" y="394"/>
                </a:lnTo>
                <a:lnTo>
                  <a:pt x="1"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79" name="Google Shape;179;p19"/>
          <p:cNvSpPr/>
          <p:nvPr/>
        </p:nvSpPr>
        <p:spPr>
          <a:xfrm>
            <a:off x="4775261" y="5416758"/>
            <a:ext cx="78263" cy="73481"/>
          </a:xfrm>
          <a:custGeom>
            <a:avLst/>
            <a:gdLst/>
            <a:ahLst/>
            <a:cxnLst/>
            <a:rect l="l" t="t" r="r" b="b"/>
            <a:pathLst>
              <a:path w="2144" h="2013" extrusionOk="0">
                <a:moveTo>
                  <a:pt x="155" y="1"/>
                </a:moveTo>
                <a:lnTo>
                  <a:pt x="0" y="2013"/>
                </a:lnTo>
                <a:lnTo>
                  <a:pt x="2143" y="370"/>
                </a:lnTo>
                <a:lnTo>
                  <a:pt x="155" y="1"/>
                </a:lnTo>
                <a:close/>
              </a:path>
            </a:pathLst>
          </a:custGeom>
          <a:solidFill>
            <a:srgbClr val="434343"/>
          </a:solidFill>
          <a:ln>
            <a:noFill/>
          </a:ln>
        </p:spPr>
        <p:txBody>
          <a:bodyPr spcFirstLastPara="1" wrap="square" lIns="121900" tIns="121900" rIns="121900" bIns="121900" anchor="ctr" anchorCtr="0">
            <a:noAutofit/>
          </a:bodyPr>
          <a:lstStyle/>
          <a:p>
            <a:endParaRPr sz="2400"/>
          </a:p>
        </p:txBody>
      </p:sp>
      <p:sp>
        <p:nvSpPr>
          <p:cNvPr id="180" name="Google Shape;180;p19"/>
          <p:cNvSpPr txBox="1"/>
          <p:nvPr/>
        </p:nvSpPr>
        <p:spPr>
          <a:xfrm>
            <a:off x="8944717" y="3335300"/>
            <a:ext cx="2098800" cy="573200"/>
          </a:xfrm>
          <a:prstGeom prst="rect">
            <a:avLst/>
          </a:prstGeom>
          <a:noFill/>
          <a:ln>
            <a:noFill/>
          </a:ln>
        </p:spPr>
        <p:txBody>
          <a:bodyPr spcFirstLastPara="1" wrap="square" lIns="121900" tIns="121900" rIns="121900" bIns="121900" anchor="ctr" anchorCtr="0">
            <a:noAutofit/>
          </a:bodyPr>
          <a:lstStyle/>
          <a:p>
            <a:r>
              <a:rPr lang="en-GB" sz="1600" b="1">
                <a:solidFill>
                  <a:srgbClr val="EA4335"/>
                </a:solidFill>
                <a:latin typeface="Google Sans"/>
                <a:ea typeface="Google Sans"/>
                <a:cs typeface="Google Sans"/>
                <a:sym typeface="Google Sans"/>
              </a:rPr>
              <a:t>Machine Learning Feasibility Study</a:t>
            </a:r>
            <a:endParaRPr sz="1600" b="1">
              <a:solidFill>
                <a:srgbClr val="EA4335"/>
              </a:solidFill>
              <a:latin typeface="Google Sans"/>
              <a:ea typeface="Google Sans"/>
              <a:cs typeface="Google Sans"/>
              <a:sym typeface="Google Sans"/>
            </a:endParaRPr>
          </a:p>
        </p:txBody>
      </p:sp>
      <p:sp>
        <p:nvSpPr>
          <p:cNvPr id="181" name="Google Shape;181;p19"/>
          <p:cNvSpPr txBox="1"/>
          <p:nvPr/>
        </p:nvSpPr>
        <p:spPr>
          <a:xfrm>
            <a:off x="8213217" y="1921067"/>
            <a:ext cx="2098800" cy="573200"/>
          </a:xfrm>
          <a:prstGeom prst="rect">
            <a:avLst/>
          </a:prstGeom>
          <a:noFill/>
          <a:ln>
            <a:noFill/>
          </a:ln>
        </p:spPr>
        <p:txBody>
          <a:bodyPr spcFirstLastPara="1" wrap="square" lIns="121900" tIns="121900" rIns="121900" bIns="121900" anchor="ctr" anchorCtr="0">
            <a:noAutofit/>
          </a:bodyPr>
          <a:lstStyle/>
          <a:p>
            <a:r>
              <a:rPr lang="en-GB" sz="1600" b="1">
                <a:solidFill>
                  <a:srgbClr val="4285F4"/>
                </a:solidFill>
                <a:latin typeface="Google Sans"/>
                <a:ea typeface="Google Sans"/>
                <a:cs typeface="Google Sans"/>
                <a:sym typeface="Google Sans"/>
              </a:rPr>
              <a:t>Cloud Discover:</a:t>
            </a:r>
            <a:endParaRPr sz="1600" b="1">
              <a:solidFill>
                <a:srgbClr val="4285F4"/>
              </a:solidFill>
              <a:latin typeface="Google Sans"/>
              <a:ea typeface="Google Sans"/>
              <a:cs typeface="Google Sans"/>
              <a:sym typeface="Google Sans"/>
            </a:endParaRPr>
          </a:p>
          <a:p>
            <a:r>
              <a:rPr lang="en-GB" sz="1600" b="1">
                <a:solidFill>
                  <a:srgbClr val="4285F4"/>
                </a:solidFill>
                <a:latin typeface="Google Sans"/>
                <a:ea typeface="Google Sans"/>
                <a:cs typeface="Google Sans"/>
                <a:sym typeface="Google Sans"/>
              </a:rPr>
              <a:t>Machine Learning</a:t>
            </a:r>
            <a:endParaRPr sz="1600" b="1">
              <a:solidFill>
                <a:srgbClr val="4285F4"/>
              </a:solidFill>
              <a:latin typeface="Google Sans"/>
              <a:ea typeface="Google Sans"/>
              <a:cs typeface="Google Sans"/>
              <a:sym typeface="Google Sans"/>
            </a:endParaRPr>
          </a:p>
        </p:txBody>
      </p:sp>
      <p:sp>
        <p:nvSpPr>
          <p:cNvPr id="182" name="Google Shape;182;p19"/>
          <p:cNvSpPr txBox="1"/>
          <p:nvPr/>
        </p:nvSpPr>
        <p:spPr>
          <a:xfrm>
            <a:off x="7750751" y="5984533"/>
            <a:ext cx="2663600" cy="573200"/>
          </a:xfrm>
          <a:prstGeom prst="rect">
            <a:avLst/>
          </a:prstGeom>
          <a:noFill/>
          <a:ln>
            <a:noFill/>
          </a:ln>
        </p:spPr>
        <p:txBody>
          <a:bodyPr spcFirstLastPara="1" wrap="square" lIns="121900" tIns="121900" rIns="121900" bIns="121900" anchor="ctr" anchorCtr="0">
            <a:noAutofit/>
          </a:bodyPr>
          <a:lstStyle/>
          <a:p>
            <a:r>
              <a:rPr lang="en-GB" sz="1600" b="1">
                <a:solidFill>
                  <a:srgbClr val="FBBC05"/>
                </a:solidFill>
                <a:latin typeface="Google Sans"/>
                <a:ea typeface="Google Sans"/>
                <a:cs typeface="Google Sans"/>
                <a:sym typeface="Google Sans"/>
              </a:rPr>
              <a:t>Cloud Deploy Machine Learning for MVM</a:t>
            </a:r>
            <a:endParaRPr sz="1600" b="1">
              <a:solidFill>
                <a:srgbClr val="FBBC05"/>
              </a:solidFill>
              <a:latin typeface="Google Sans"/>
              <a:ea typeface="Google Sans"/>
              <a:cs typeface="Google Sans"/>
              <a:sym typeface="Google Sans"/>
            </a:endParaRPr>
          </a:p>
        </p:txBody>
      </p:sp>
      <p:sp>
        <p:nvSpPr>
          <p:cNvPr id="183" name="Google Shape;183;p19"/>
          <p:cNvSpPr txBox="1"/>
          <p:nvPr/>
        </p:nvSpPr>
        <p:spPr>
          <a:xfrm>
            <a:off x="1148481" y="3132500"/>
            <a:ext cx="2595600" cy="573200"/>
          </a:xfrm>
          <a:prstGeom prst="rect">
            <a:avLst/>
          </a:prstGeom>
          <a:noFill/>
          <a:ln>
            <a:noFill/>
          </a:ln>
        </p:spPr>
        <p:txBody>
          <a:bodyPr spcFirstLastPara="1" wrap="square" lIns="121900" tIns="121900" rIns="121900" bIns="121900" anchor="ctr" anchorCtr="0">
            <a:noAutofit/>
          </a:bodyPr>
          <a:lstStyle/>
          <a:p>
            <a:r>
              <a:rPr lang="en-GB" sz="1600" b="1">
                <a:solidFill>
                  <a:srgbClr val="34A853"/>
                </a:solidFill>
                <a:latin typeface="Google Sans"/>
                <a:ea typeface="Google Sans"/>
                <a:cs typeface="Google Sans"/>
                <a:sym typeface="Google Sans"/>
              </a:rPr>
              <a:t>Cloud Deploy Machine Learning for Production</a:t>
            </a:r>
            <a:endParaRPr sz="1600" b="1">
              <a:solidFill>
                <a:srgbClr val="34A853"/>
              </a:solidFill>
              <a:latin typeface="Google Sans"/>
              <a:ea typeface="Google Sans"/>
              <a:cs typeface="Google Sans"/>
              <a:sym typeface="Google Sans"/>
            </a:endParaRPr>
          </a:p>
        </p:txBody>
      </p:sp>
      <p:sp>
        <p:nvSpPr>
          <p:cNvPr id="184" name="Google Shape;184;p19"/>
          <p:cNvSpPr txBox="1"/>
          <p:nvPr/>
        </p:nvSpPr>
        <p:spPr>
          <a:xfrm>
            <a:off x="6499665" y="1920133"/>
            <a:ext cx="1399200" cy="278000"/>
          </a:xfrm>
          <a:prstGeom prst="rect">
            <a:avLst/>
          </a:prstGeom>
          <a:noFill/>
          <a:ln>
            <a:noFill/>
          </a:ln>
        </p:spPr>
        <p:txBody>
          <a:bodyPr spcFirstLastPara="1" wrap="square" lIns="121900" tIns="121900" rIns="121900" bIns="121900" anchor="ctr" anchorCtr="0">
            <a:noAutofit/>
          </a:bodyPr>
          <a:lstStyle/>
          <a:p>
            <a:pPr algn="ctr"/>
            <a:r>
              <a:rPr lang="en-GB" sz="1067" b="1">
                <a:solidFill>
                  <a:srgbClr val="434343"/>
                </a:solidFill>
                <a:latin typeface="Google Sans"/>
                <a:ea typeface="Google Sans"/>
                <a:cs typeface="Google Sans"/>
                <a:sym typeface="Google Sans"/>
              </a:rPr>
              <a:t>Define Business Use Cases</a:t>
            </a:r>
            <a:endParaRPr sz="1067" b="1">
              <a:solidFill>
                <a:srgbClr val="434343"/>
              </a:solidFill>
              <a:latin typeface="Google Sans"/>
              <a:ea typeface="Google Sans"/>
              <a:cs typeface="Google Sans"/>
              <a:sym typeface="Google Sans"/>
            </a:endParaRPr>
          </a:p>
        </p:txBody>
      </p:sp>
      <p:sp>
        <p:nvSpPr>
          <p:cNvPr id="185" name="Google Shape;185;p19"/>
          <p:cNvSpPr txBox="1"/>
          <p:nvPr/>
        </p:nvSpPr>
        <p:spPr>
          <a:xfrm>
            <a:off x="8051513" y="2892412"/>
            <a:ext cx="1176000" cy="278000"/>
          </a:xfrm>
          <a:prstGeom prst="rect">
            <a:avLst/>
          </a:prstGeom>
          <a:noFill/>
          <a:ln>
            <a:noFill/>
          </a:ln>
        </p:spPr>
        <p:txBody>
          <a:bodyPr spcFirstLastPara="1" wrap="square" lIns="121900" tIns="121900" rIns="121900" bIns="121900" anchor="ctr" anchorCtr="0">
            <a:noAutofit/>
          </a:bodyPr>
          <a:lstStyle/>
          <a:p>
            <a:r>
              <a:rPr lang="en-GB" sz="1067" b="1">
                <a:solidFill>
                  <a:srgbClr val="434343"/>
                </a:solidFill>
                <a:latin typeface="Google Sans"/>
                <a:ea typeface="Google Sans"/>
                <a:cs typeface="Google Sans"/>
                <a:sym typeface="Google Sans"/>
              </a:rPr>
              <a:t>Data </a:t>
            </a:r>
            <a:endParaRPr sz="1067" b="1">
              <a:solidFill>
                <a:srgbClr val="434343"/>
              </a:solidFill>
              <a:latin typeface="Google Sans"/>
              <a:ea typeface="Google Sans"/>
              <a:cs typeface="Google Sans"/>
              <a:sym typeface="Google Sans"/>
            </a:endParaRPr>
          </a:p>
          <a:p>
            <a:r>
              <a:rPr lang="en-GB" sz="1067" b="1">
                <a:solidFill>
                  <a:srgbClr val="434343"/>
                </a:solidFill>
                <a:latin typeface="Google Sans"/>
                <a:ea typeface="Google Sans"/>
                <a:cs typeface="Google Sans"/>
                <a:sym typeface="Google Sans"/>
              </a:rPr>
              <a:t>Exploration</a:t>
            </a:r>
            <a:endParaRPr sz="1067" b="1">
              <a:solidFill>
                <a:srgbClr val="434343"/>
              </a:solidFill>
              <a:latin typeface="Google Sans"/>
              <a:ea typeface="Google Sans"/>
              <a:cs typeface="Google Sans"/>
              <a:sym typeface="Google Sans"/>
            </a:endParaRPr>
          </a:p>
        </p:txBody>
      </p:sp>
      <p:sp>
        <p:nvSpPr>
          <p:cNvPr id="186" name="Google Shape;186;p19"/>
          <p:cNvSpPr txBox="1"/>
          <p:nvPr/>
        </p:nvSpPr>
        <p:spPr>
          <a:xfrm>
            <a:off x="8347284" y="3998328"/>
            <a:ext cx="1176000" cy="278000"/>
          </a:xfrm>
          <a:prstGeom prst="rect">
            <a:avLst/>
          </a:prstGeom>
          <a:noFill/>
          <a:ln>
            <a:noFill/>
          </a:ln>
        </p:spPr>
        <p:txBody>
          <a:bodyPr spcFirstLastPara="1" wrap="square" lIns="121900" tIns="121900" rIns="121900" bIns="121900" anchor="ctr" anchorCtr="0">
            <a:noAutofit/>
          </a:bodyPr>
          <a:lstStyle/>
          <a:p>
            <a:r>
              <a:rPr lang="en-GB" sz="1067" b="1">
                <a:solidFill>
                  <a:srgbClr val="434343"/>
                </a:solidFill>
                <a:latin typeface="Google Sans"/>
                <a:ea typeface="Google Sans"/>
                <a:cs typeface="Google Sans"/>
                <a:sym typeface="Google Sans"/>
              </a:rPr>
              <a:t>Select </a:t>
            </a:r>
            <a:endParaRPr sz="1067" b="1">
              <a:solidFill>
                <a:srgbClr val="434343"/>
              </a:solidFill>
              <a:latin typeface="Google Sans"/>
              <a:ea typeface="Google Sans"/>
              <a:cs typeface="Google Sans"/>
              <a:sym typeface="Google Sans"/>
            </a:endParaRPr>
          </a:p>
          <a:p>
            <a:r>
              <a:rPr lang="en-GB" sz="1067" b="1">
                <a:solidFill>
                  <a:srgbClr val="434343"/>
                </a:solidFill>
                <a:latin typeface="Google Sans"/>
                <a:ea typeface="Google Sans"/>
                <a:cs typeface="Google Sans"/>
                <a:sym typeface="Google Sans"/>
              </a:rPr>
              <a:t>Algorithm</a:t>
            </a:r>
            <a:endParaRPr sz="1067" b="1">
              <a:solidFill>
                <a:srgbClr val="434343"/>
              </a:solidFill>
              <a:latin typeface="Google Sans"/>
              <a:ea typeface="Google Sans"/>
              <a:cs typeface="Google Sans"/>
              <a:sym typeface="Google Sans"/>
            </a:endParaRPr>
          </a:p>
        </p:txBody>
      </p:sp>
      <p:sp>
        <p:nvSpPr>
          <p:cNvPr id="187" name="Google Shape;187;p19"/>
          <p:cNvSpPr txBox="1"/>
          <p:nvPr/>
        </p:nvSpPr>
        <p:spPr>
          <a:xfrm>
            <a:off x="8009036" y="5215169"/>
            <a:ext cx="1399200" cy="278000"/>
          </a:xfrm>
          <a:prstGeom prst="rect">
            <a:avLst/>
          </a:prstGeom>
          <a:noFill/>
          <a:ln>
            <a:noFill/>
          </a:ln>
        </p:spPr>
        <p:txBody>
          <a:bodyPr spcFirstLastPara="1" wrap="square" lIns="121900" tIns="121900" rIns="121900" bIns="121900" anchor="ctr" anchorCtr="0">
            <a:noAutofit/>
          </a:bodyPr>
          <a:lstStyle/>
          <a:p>
            <a:r>
              <a:rPr lang="en-GB" sz="1067" b="1">
                <a:solidFill>
                  <a:srgbClr val="434343"/>
                </a:solidFill>
                <a:latin typeface="Google Sans"/>
                <a:ea typeface="Google Sans"/>
                <a:cs typeface="Google Sans"/>
                <a:sym typeface="Google Sans"/>
              </a:rPr>
              <a:t>Data Pipeline and Feature Engineering</a:t>
            </a:r>
            <a:endParaRPr sz="1067" b="1">
              <a:solidFill>
                <a:srgbClr val="434343"/>
              </a:solidFill>
              <a:latin typeface="Google Sans"/>
              <a:ea typeface="Google Sans"/>
              <a:cs typeface="Google Sans"/>
              <a:sym typeface="Google Sans"/>
            </a:endParaRPr>
          </a:p>
        </p:txBody>
      </p:sp>
      <p:sp>
        <p:nvSpPr>
          <p:cNvPr id="188" name="Google Shape;188;p19"/>
          <p:cNvSpPr txBox="1"/>
          <p:nvPr/>
        </p:nvSpPr>
        <p:spPr>
          <a:xfrm>
            <a:off x="6315283" y="6241384"/>
            <a:ext cx="1176000" cy="278000"/>
          </a:xfrm>
          <a:prstGeom prst="rect">
            <a:avLst/>
          </a:prstGeom>
          <a:noFill/>
          <a:ln>
            <a:noFill/>
          </a:ln>
        </p:spPr>
        <p:txBody>
          <a:bodyPr spcFirstLastPara="1" wrap="square" lIns="121900" tIns="121900" rIns="121900" bIns="121900" anchor="ctr" anchorCtr="0">
            <a:noAutofit/>
          </a:bodyPr>
          <a:lstStyle/>
          <a:p>
            <a:pPr algn="ctr"/>
            <a:r>
              <a:rPr lang="en-GB" sz="1067" b="1">
                <a:solidFill>
                  <a:srgbClr val="434343"/>
                </a:solidFill>
                <a:latin typeface="Google Sans"/>
                <a:ea typeface="Google Sans"/>
                <a:cs typeface="Google Sans"/>
                <a:sym typeface="Google Sans"/>
              </a:rPr>
              <a:t>Build ML</a:t>
            </a:r>
            <a:endParaRPr sz="1067" b="1">
              <a:solidFill>
                <a:srgbClr val="434343"/>
              </a:solidFill>
              <a:latin typeface="Google Sans"/>
              <a:ea typeface="Google Sans"/>
              <a:cs typeface="Google Sans"/>
              <a:sym typeface="Google Sans"/>
            </a:endParaRPr>
          </a:p>
          <a:p>
            <a:pPr algn="ctr"/>
            <a:r>
              <a:rPr lang="en-GB" sz="1067" b="1">
                <a:solidFill>
                  <a:srgbClr val="434343"/>
                </a:solidFill>
                <a:latin typeface="Google Sans"/>
                <a:ea typeface="Google Sans"/>
                <a:cs typeface="Google Sans"/>
                <a:sym typeface="Google Sans"/>
              </a:rPr>
              <a:t>Model</a:t>
            </a:r>
            <a:endParaRPr sz="1067" b="1">
              <a:solidFill>
                <a:srgbClr val="434343"/>
              </a:solidFill>
              <a:latin typeface="Google Sans"/>
              <a:ea typeface="Google Sans"/>
              <a:cs typeface="Google Sans"/>
              <a:sym typeface="Google Sans"/>
            </a:endParaRPr>
          </a:p>
        </p:txBody>
      </p:sp>
      <p:sp>
        <p:nvSpPr>
          <p:cNvPr id="189" name="Google Shape;189;p19"/>
          <p:cNvSpPr txBox="1"/>
          <p:nvPr/>
        </p:nvSpPr>
        <p:spPr>
          <a:xfrm>
            <a:off x="5313484" y="6241367"/>
            <a:ext cx="916000" cy="278000"/>
          </a:xfrm>
          <a:prstGeom prst="rect">
            <a:avLst/>
          </a:prstGeom>
          <a:noFill/>
          <a:ln>
            <a:noFill/>
          </a:ln>
        </p:spPr>
        <p:txBody>
          <a:bodyPr spcFirstLastPara="1" wrap="square" lIns="121900" tIns="121900" rIns="121900" bIns="121900" anchor="ctr" anchorCtr="0">
            <a:noAutofit/>
          </a:bodyPr>
          <a:lstStyle/>
          <a:p>
            <a:r>
              <a:rPr lang="en-GB" sz="1067" b="1">
                <a:solidFill>
                  <a:srgbClr val="434343"/>
                </a:solidFill>
                <a:latin typeface="Google Sans"/>
                <a:ea typeface="Google Sans"/>
                <a:cs typeface="Google Sans"/>
                <a:sym typeface="Google Sans"/>
              </a:rPr>
              <a:t>Evaluate</a:t>
            </a:r>
            <a:endParaRPr sz="1067" b="1">
              <a:solidFill>
                <a:srgbClr val="434343"/>
              </a:solidFill>
              <a:latin typeface="Google Sans"/>
              <a:ea typeface="Google Sans"/>
              <a:cs typeface="Google Sans"/>
              <a:sym typeface="Google Sans"/>
            </a:endParaRPr>
          </a:p>
        </p:txBody>
      </p:sp>
      <p:sp>
        <p:nvSpPr>
          <p:cNvPr id="190" name="Google Shape;190;p19"/>
          <p:cNvSpPr txBox="1"/>
          <p:nvPr/>
        </p:nvSpPr>
        <p:spPr>
          <a:xfrm>
            <a:off x="3541216" y="5154025"/>
            <a:ext cx="1176000" cy="278000"/>
          </a:xfrm>
          <a:prstGeom prst="rect">
            <a:avLst/>
          </a:prstGeom>
          <a:noFill/>
          <a:ln>
            <a:noFill/>
          </a:ln>
        </p:spPr>
        <p:txBody>
          <a:bodyPr spcFirstLastPara="1" wrap="square" lIns="121900" tIns="121900" rIns="121900" bIns="121900" anchor="ctr" anchorCtr="0">
            <a:noAutofit/>
          </a:bodyPr>
          <a:lstStyle/>
          <a:p>
            <a:r>
              <a:rPr lang="en-GB" sz="1067" b="1">
                <a:solidFill>
                  <a:srgbClr val="434343"/>
                </a:solidFill>
                <a:latin typeface="Google Sans"/>
                <a:ea typeface="Google Sans"/>
                <a:cs typeface="Google Sans"/>
                <a:sym typeface="Google Sans"/>
              </a:rPr>
              <a:t>Present Results</a:t>
            </a:r>
            <a:endParaRPr sz="1067" b="1">
              <a:solidFill>
                <a:srgbClr val="434343"/>
              </a:solidFill>
              <a:latin typeface="Google Sans"/>
              <a:ea typeface="Google Sans"/>
              <a:cs typeface="Google Sans"/>
              <a:sym typeface="Google Sans"/>
            </a:endParaRPr>
          </a:p>
        </p:txBody>
      </p:sp>
      <p:sp>
        <p:nvSpPr>
          <p:cNvPr id="191" name="Google Shape;191;p19"/>
          <p:cNvSpPr txBox="1"/>
          <p:nvPr/>
        </p:nvSpPr>
        <p:spPr>
          <a:xfrm>
            <a:off x="3069553" y="3998328"/>
            <a:ext cx="1176000" cy="278000"/>
          </a:xfrm>
          <a:prstGeom prst="rect">
            <a:avLst/>
          </a:prstGeom>
          <a:noFill/>
          <a:ln>
            <a:noFill/>
          </a:ln>
        </p:spPr>
        <p:txBody>
          <a:bodyPr spcFirstLastPara="1" wrap="square" lIns="121900" tIns="121900" rIns="121900" bIns="121900" anchor="ctr" anchorCtr="0">
            <a:noAutofit/>
          </a:bodyPr>
          <a:lstStyle/>
          <a:p>
            <a:pPr algn="r"/>
            <a:r>
              <a:rPr lang="en-GB" sz="1067" b="1">
                <a:solidFill>
                  <a:srgbClr val="434343"/>
                </a:solidFill>
                <a:latin typeface="Google Sans"/>
                <a:ea typeface="Google Sans"/>
                <a:cs typeface="Google Sans"/>
                <a:sym typeface="Google Sans"/>
              </a:rPr>
              <a:t>Plan for Deployment</a:t>
            </a:r>
            <a:endParaRPr sz="1067" b="1">
              <a:solidFill>
                <a:srgbClr val="434343"/>
              </a:solidFill>
              <a:latin typeface="Google Sans"/>
              <a:ea typeface="Google Sans"/>
              <a:cs typeface="Google Sans"/>
              <a:sym typeface="Google Sans"/>
            </a:endParaRPr>
          </a:p>
        </p:txBody>
      </p:sp>
      <p:sp>
        <p:nvSpPr>
          <p:cNvPr id="192" name="Google Shape;192;p19"/>
          <p:cNvSpPr txBox="1"/>
          <p:nvPr/>
        </p:nvSpPr>
        <p:spPr>
          <a:xfrm>
            <a:off x="3309351" y="2884733"/>
            <a:ext cx="1290800" cy="278000"/>
          </a:xfrm>
          <a:prstGeom prst="rect">
            <a:avLst/>
          </a:prstGeom>
          <a:noFill/>
          <a:ln>
            <a:noFill/>
          </a:ln>
        </p:spPr>
        <p:txBody>
          <a:bodyPr spcFirstLastPara="1" wrap="square" lIns="121900" tIns="121900" rIns="121900" bIns="121900" anchor="ctr" anchorCtr="0">
            <a:noAutofit/>
          </a:bodyPr>
          <a:lstStyle/>
          <a:p>
            <a:pPr algn="r"/>
            <a:r>
              <a:rPr lang="en-GB" sz="1067" b="1">
                <a:solidFill>
                  <a:srgbClr val="434343"/>
                </a:solidFill>
                <a:latin typeface="Google Sans"/>
                <a:ea typeface="Google Sans"/>
                <a:cs typeface="Google Sans"/>
                <a:sym typeface="Google Sans"/>
              </a:rPr>
              <a:t>Operationalize Model</a:t>
            </a:r>
            <a:endParaRPr sz="1067" b="1">
              <a:solidFill>
                <a:srgbClr val="434343"/>
              </a:solidFill>
              <a:latin typeface="Google Sans"/>
              <a:ea typeface="Google Sans"/>
              <a:cs typeface="Google Sans"/>
              <a:sym typeface="Google Sans"/>
            </a:endParaRPr>
          </a:p>
        </p:txBody>
      </p:sp>
      <p:sp>
        <p:nvSpPr>
          <p:cNvPr id="193" name="Google Shape;193;p19"/>
          <p:cNvSpPr txBox="1"/>
          <p:nvPr/>
        </p:nvSpPr>
        <p:spPr>
          <a:xfrm>
            <a:off x="5053513" y="1903567"/>
            <a:ext cx="1176000" cy="278000"/>
          </a:xfrm>
          <a:prstGeom prst="rect">
            <a:avLst/>
          </a:prstGeom>
          <a:noFill/>
          <a:ln>
            <a:noFill/>
          </a:ln>
        </p:spPr>
        <p:txBody>
          <a:bodyPr spcFirstLastPara="1" wrap="square" lIns="121900" tIns="121900" rIns="121900" bIns="121900" anchor="ctr" anchorCtr="0">
            <a:noAutofit/>
          </a:bodyPr>
          <a:lstStyle/>
          <a:p>
            <a:pPr algn="ctr"/>
            <a:r>
              <a:rPr lang="en-GB" sz="1067" b="1">
                <a:solidFill>
                  <a:srgbClr val="434343"/>
                </a:solidFill>
                <a:latin typeface="Google Sans"/>
                <a:ea typeface="Google Sans"/>
                <a:cs typeface="Google Sans"/>
                <a:sym typeface="Google Sans"/>
              </a:rPr>
              <a:t>Monitor</a:t>
            </a:r>
            <a:endParaRPr sz="1067" b="1">
              <a:solidFill>
                <a:srgbClr val="434343"/>
              </a:solidFill>
              <a:latin typeface="Google Sans"/>
              <a:ea typeface="Google Sans"/>
              <a:cs typeface="Google Sans"/>
              <a:sym typeface="Google Sans"/>
            </a:endParaRPr>
          </a:p>
          <a:p>
            <a:pPr algn="ctr"/>
            <a:r>
              <a:rPr lang="en-GB" sz="1067" b="1">
                <a:solidFill>
                  <a:srgbClr val="434343"/>
                </a:solidFill>
                <a:latin typeface="Google Sans"/>
                <a:ea typeface="Google Sans"/>
                <a:cs typeface="Google Sans"/>
                <a:sym typeface="Google Sans"/>
              </a:rPr>
              <a:t>Model</a:t>
            </a:r>
            <a:endParaRPr sz="1067" b="1">
              <a:solidFill>
                <a:srgbClr val="434343"/>
              </a:solidFill>
              <a:latin typeface="Google Sans"/>
              <a:ea typeface="Google Sans"/>
              <a:cs typeface="Google Sans"/>
              <a:sym typeface="Google Sans"/>
            </a:endParaRPr>
          </a:p>
        </p:txBody>
      </p:sp>
      <p:sp>
        <p:nvSpPr>
          <p:cNvPr id="194" name="Google Shape;194;p19"/>
          <p:cNvSpPr/>
          <p:nvPr/>
        </p:nvSpPr>
        <p:spPr>
          <a:xfrm>
            <a:off x="5752614" y="2222747"/>
            <a:ext cx="1108421" cy="198820"/>
          </a:xfrm>
          <a:custGeom>
            <a:avLst/>
            <a:gdLst/>
            <a:ahLst/>
            <a:cxnLst/>
            <a:rect l="l" t="t" r="r" b="b"/>
            <a:pathLst>
              <a:path w="37938" h="6805" extrusionOk="0">
                <a:moveTo>
                  <a:pt x="680" y="6635"/>
                </a:moveTo>
                <a:lnTo>
                  <a:pt x="0" y="3629"/>
                </a:lnTo>
                <a:lnTo>
                  <a:pt x="1814" y="2665"/>
                </a:lnTo>
                <a:lnTo>
                  <a:pt x="18203" y="0"/>
                </a:lnTo>
                <a:lnTo>
                  <a:pt x="33628" y="2439"/>
                </a:lnTo>
                <a:lnTo>
                  <a:pt x="37938" y="3232"/>
                </a:lnTo>
                <a:lnTo>
                  <a:pt x="37314" y="6578"/>
                </a:lnTo>
                <a:lnTo>
                  <a:pt x="14347" y="5217"/>
                </a:lnTo>
                <a:lnTo>
                  <a:pt x="3743" y="6805"/>
                </a:lnTo>
                <a:close/>
              </a:path>
            </a:pathLst>
          </a:custGeom>
          <a:solidFill>
            <a:srgbClr val="FFFFFF"/>
          </a:solidFill>
          <a:ln>
            <a:noFill/>
          </a:ln>
        </p:spPr>
      </p:sp>
      <p:sp>
        <p:nvSpPr>
          <p:cNvPr id="195" name="Google Shape;195;p19"/>
          <p:cNvSpPr/>
          <p:nvPr/>
        </p:nvSpPr>
        <p:spPr>
          <a:xfrm>
            <a:off x="5780032" y="2293450"/>
            <a:ext cx="1053757" cy="77863"/>
          </a:xfrm>
          <a:custGeom>
            <a:avLst/>
            <a:gdLst/>
            <a:ahLst/>
            <a:cxnLst/>
            <a:rect l="l" t="t" r="r" b="b"/>
            <a:pathLst>
              <a:path w="36067" h="2665" extrusionOk="0">
                <a:moveTo>
                  <a:pt x="0" y="2665"/>
                </a:moveTo>
                <a:cubicBezTo>
                  <a:pt x="473" y="2533"/>
                  <a:pt x="1844" y="2117"/>
                  <a:pt x="2836" y="1871"/>
                </a:cubicBezTo>
                <a:cubicBezTo>
                  <a:pt x="3829" y="1625"/>
                  <a:pt x="4915" y="1380"/>
                  <a:pt x="5955" y="1191"/>
                </a:cubicBezTo>
                <a:cubicBezTo>
                  <a:pt x="6995" y="1002"/>
                  <a:pt x="8063" y="869"/>
                  <a:pt x="9074" y="737"/>
                </a:cubicBezTo>
                <a:cubicBezTo>
                  <a:pt x="10085" y="605"/>
                  <a:pt x="11031" y="501"/>
                  <a:pt x="12023" y="397"/>
                </a:cubicBezTo>
                <a:cubicBezTo>
                  <a:pt x="13015" y="293"/>
                  <a:pt x="14007" y="179"/>
                  <a:pt x="15028" y="113"/>
                </a:cubicBezTo>
                <a:cubicBezTo>
                  <a:pt x="16049" y="47"/>
                  <a:pt x="17126" y="0"/>
                  <a:pt x="18147" y="0"/>
                </a:cubicBezTo>
                <a:cubicBezTo>
                  <a:pt x="19168" y="0"/>
                  <a:pt x="20151" y="66"/>
                  <a:pt x="21153" y="113"/>
                </a:cubicBezTo>
                <a:cubicBezTo>
                  <a:pt x="22155" y="160"/>
                  <a:pt x="23137" y="189"/>
                  <a:pt x="24158" y="283"/>
                </a:cubicBezTo>
                <a:cubicBezTo>
                  <a:pt x="25179" y="378"/>
                  <a:pt x="26275" y="548"/>
                  <a:pt x="27277" y="680"/>
                </a:cubicBezTo>
                <a:cubicBezTo>
                  <a:pt x="28279" y="812"/>
                  <a:pt x="29168" y="907"/>
                  <a:pt x="30170" y="1077"/>
                </a:cubicBezTo>
                <a:cubicBezTo>
                  <a:pt x="31172" y="1247"/>
                  <a:pt x="32305" y="1484"/>
                  <a:pt x="33288" y="1701"/>
                </a:cubicBezTo>
                <a:cubicBezTo>
                  <a:pt x="34271" y="1919"/>
                  <a:pt x="35604" y="2269"/>
                  <a:pt x="36067" y="2382"/>
                </a:cubicBezTo>
              </a:path>
            </a:pathLst>
          </a:custGeom>
          <a:noFill/>
          <a:ln w="9525" cap="flat" cmpd="sng">
            <a:solidFill>
              <a:srgbClr val="B7B7B7"/>
            </a:solidFill>
            <a:prstDash val="dash"/>
            <a:round/>
            <a:headEnd type="none" w="med" len="med"/>
            <a:tailEnd type="none" w="med" len="med"/>
          </a:ln>
        </p:spPr>
      </p:sp>
      <p:sp>
        <p:nvSpPr>
          <p:cNvPr id="196" name="Google Shape;196;p19"/>
          <p:cNvSpPr/>
          <p:nvPr/>
        </p:nvSpPr>
        <p:spPr>
          <a:xfrm>
            <a:off x="6769766" y="2298213"/>
            <a:ext cx="66108" cy="94763"/>
          </a:xfrm>
          <a:custGeom>
            <a:avLst/>
            <a:gdLst/>
            <a:ahLst/>
            <a:cxnLst/>
            <a:rect l="l" t="t" r="r" b="b"/>
            <a:pathLst>
              <a:path w="1811" h="2596" extrusionOk="0">
                <a:moveTo>
                  <a:pt x="763" y="0"/>
                </a:moveTo>
                <a:lnTo>
                  <a:pt x="1" y="2596"/>
                </a:lnTo>
                <a:lnTo>
                  <a:pt x="1" y="2596"/>
                </a:lnTo>
                <a:lnTo>
                  <a:pt x="1811" y="1727"/>
                </a:lnTo>
                <a:lnTo>
                  <a:pt x="763" y="0"/>
                </a:lnTo>
                <a:close/>
              </a:path>
            </a:pathLst>
          </a:custGeom>
          <a:solidFill>
            <a:srgbClr val="B7B7B7"/>
          </a:solidFill>
          <a:ln>
            <a:noFill/>
          </a:ln>
        </p:spPr>
        <p:txBody>
          <a:bodyPr spcFirstLastPara="1" wrap="square" lIns="121900" tIns="121900" rIns="121900" bIns="121900" anchor="ctr" anchorCtr="0">
            <a:noAutofit/>
          </a:bodyPr>
          <a:lstStyle/>
          <a:p>
            <a:endParaRPr sz="2400"/>
          </a:p>
        </p:txBody>
      </p:sp>
      <p:cxnSp>
        <p:nvCxnSpPr>
          <p:cNvPr id="197" name="Google Shape;197;p19"/>
          <p:cNvCxnSpPr/>
          <p:nvPr/>
        </p:nvCxnSpPr>
        <p:spPr>
          <a:xfrm flipH="1">
            <a:off x="5740516" y="2592937"/>
            <a:ext cx="1144800" cy="3366000"/>
          </a:xfrm>
          <a:prstGeom prst="straightConnector1">
            <a:avLst/>
          </a:prstGeom>
          <a:noFill/>
          <a:ln w="9525" cap="flat" cmpd="sng">
            <a:solidFill>
              <a:srgbClr val="B7B7B7"/>
            </a:solidFill>
            <a:prstDash val="dash"/>
            <a:round/>
            <a:headEnd type="triangle" w="med" len="med"/>
            <a:tailEnd type="none" w="med" len="med"/>
          </a:ln>
        </p:spPr>
      </p:cxnSp>
      <p:sp>
        <p:nvSpPr>
          <p:cNvPr id="198" name="Google Shape;198;p19"/>
          <p:cNvSpPr txBox="1"/>
          <p:nvPr/>
        </p:nvSpPr>
        <p:spPr>
          <a:xfrm>
            <a:off x="5780148" y="3951000"/>
            <a:ext cx="1053600" cy="372800"/>
          </a:xfrm>
          <a:prstGeom prst="rect">
            <a:avLst/>
          </a:prstGeom>
          <a:solidFill>
            <a:srgbClr val="FFFFFF"/>
          </a:solidFill>
          <a:ln>
            <a:noFill/>
          </a:ln>
        </p:spPr>
        <p:txBody>
          <a:bodyPr spcFirstLastPara="1" wrap="square" lIns="121900" tIns="121900" rIns="121900" bIns="121900" anchor="ctr" anchorCtr="0">
            <a:noAutofit/>
          </a:bodyPr>
          <a:lstStyle/>
          <a:p>
            <a:pPr algn="ctr"/>
            <a:r>
              <a:rPr lang="en-GB" sz="1067" b="1">
                <a:solidFill>
                  <a:srgbClr val="434343"/>
                </a:solidFill>
                <a:latin typeface="Google Sans"/>
                <a:ea typeface="Google Sans"/>
                <a:cs typeface="Google Sans"/>
                <a:sym typeface="Google Sans"/>
              </a:rPr>
              <a:t>Iterate on</a:t>
            </a:r>
            <a:endParaRPr sz="1067" b="1">
              <a:solidFill>
                <a:srgbClr val="434343"/>
              </a:solidFill>
              <a:latin typeface="Google Sans"/>
              <a:ea typeface="Google Sans"/>
              <a:cs typeface="Google Sans"/>
              <a:sym typeface="Google Sans"/>
            </a:endParaRPr>
          </a:p>
          <a:p>
            <a:pPr algn="ctr"/>
            <a:r>
              <a:rPr lang="en-GB" sz="1067" b="1">
                <a:solidFill>
                  <a:srgbClr val="434343"/>
                </a:solidFill>
                <a:latin typeface="Google Sans"/>
                <a:ea typeface="Google Sans"/>
                <a:cs typeface="Google Sans"/>
                <a:sym typeface="Google Sans"/>
              </a:rPr>
              <a:t>approach</a:t>
            </a:r>
            <a:endParaRPr sz="1067" b="1">
              <a:solidFill>
                <a:srgbClr val="434343"/>
              </a:solidFill>
              <a:latin typeface="Google Sans"/>
              <a:ea typeface="Google Sans"/>
              <a:cs typeface="Google Sans"/>
              <a:sym typeface="Google Sans"/>
            </a:endParaRPr>
          </a:p>
        </p:txBody>
      </p:sp>
      <p:sp>
        <p:nvSpPr>
          <p:cNvPr id="199" name="Google Shape;199;p19"/>
          <p:cNvSpPr txBox="1"/>
          <p:nvPr/>
        </p:nvSpPr>
        <p:spPr>
          <a:xfrm>
            <a:off x="1015933" y="477700"/>
            <a:ext cx="10629600" cy="469600"/>
          </a:xfrm>
          <a:prstGeom prst="rect">
            <a:avLst/>
          </a:prstGeom>
          <a:noFill/>
          <a:ln>
            <a:noFill/>
          </a:ln>
        </p:spPr>
        <p:txBody>
          <a:bodyPr spcFirstLastPara="1" wrap="square" lIns="0" tIns="0" rIns="304800" bIns="0" anchor="t" anchorCtr="0">
            <a:noAutofit/>
          </a:bodyPr>
          <a:lstStyle/>
          <a:p>
            <a:r>
              <a:rPr lang="en-GB" sz="3200" b="1">
                <a:solidFill>
                  <a:srgbClr val="434343"/>
                </a:solidFill>
                <a:latin typeface="Google Sans"/>
                <a:ea typeface="Google Sans"/>
                <a:cs typeface="Google Sans"/>
                <a:sym typeface="Google Sans"/>
              </a:rPr>
              <a:t>Typical machine learning lifecycle</a:t>
            </a:r>
            <a:endParaRPr sz="3200" b="1">
              <a:solidFill>
                <a:srgbClr val="434343"/>
              </a:solidFill>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7"/>
          <p:cNvSpPr/>
          <p:nvPr/>
        </p:nvSpPr>
        <p:spPr>
          <a:xfrm rot="10800000" flipH="1">
            <a:off x="614200" y="5651732"/>
            <a:ext cx="10963600" cy="579600"/>
          </a:xfrm>
          <a:prstGeom prst="round2SameRect">
            <a:avLst>
              <a:gd name="adj1" fmla="val 16667"/>
              <a:gd name="adj2" fmla="val 0"/>
            </a:avLst>
          </a:prstGeom>
          <a:solidFill>
            <a:schemeClr val="lt2"/>
          </a:solidFill>
          <a:ln>
            <a:noFill/>
          </a:ln>
        </p:spPr>
        <p:txBody>
          <a:bodyPr spcFirstLastPara="1" wrap="square" lIns="121900" tIns="121900" rIns="121900" bIns="121900" anchor="ctr" anchorCtr="0">
            <a:noAutofit/>
          </a:bodyPr>
          <a:lstStyle/>
          <a:p>
            <a:endParaRPr sz="2400"/>
          </a:p>
        </p:txBody>
      </p:sp>
      <p:sp>
        <p:nvSpPr>
          <p:cNvPr id="359" name="Google Shape;359;p57"/>
          <p:cNvSpPr/>
          <p:nvPr/>
        </p:nvSpPr>
        <p:spPr>
          <a:xfrm>
            <a:off x="9841605" y="1430289"/>
            <a:ext cx="486000" cy="1036400"/>
          </a:xfrm>
          <a:prstGeom prst="round2SameRect">
            <a:avLst>
              <a:gd name="adj1" fmla="val 50000"/>
              <a:gd name="adj2" fmla="val 0"/>
            </a:avLst>
          </a:prstGeom>
          <a:solidFill>
            <a:srgbClr val="E6F4EA"/>
          </a:solidFill>
          <a:ln>
            <a:noFill/>
          </a:ln>
        </p:spPr>
        <p:txBody>
          <a:bodyPr spcFirstLastPara="1" wrap="square" lIns="121900" tIns="121900" rIns="121900" bIns="121900" anchor="ctr" anchorCtr="0">
            <a:noAutofit/>
          </a:bodyPr>
          <a:lstStyle/>
          <a:p>
            <a:endParaRPr sz="2400"/>
          </a:p>
        </p:txBody>
      </p:sp>
      <p:sp>
        <p:nvSpPr>
          <p:cNvPr id="360" name="Google Shape;360;p57"/>
          <p:cNvSpPr/>
          <p:nvPr/>
        </p:nvSpPr>
        <p:spPr>
          <a:xfrm>
            <a:off x="9822155" y="1921739"/>
            <a:ext cx="1760400" cy="3803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361" name="Google Shape;361;p57"/>
          <p:cNvSpPr txBox="1"/>
          <p:nvPr/>
        </p:nvSpPr>
        <p:spPr>
          <a:xfrm>
            <a:off x="9967955" y="2102245"/>
            <a:ext cx="1468800" cy="243200"/>
          </a:xfrm>
          <a:prstGeom prst="rect">
            <a:avLst/>
          </a:prstGeom>
          <a:noFill/>
          <a:ln>
            <a:noFill/>
          </a:ln>
        </p:spPr>
        <p:txBody>
          <a:bodyPr spcFirstLastPara="1" wrap="square" lIns="0" tIns="0" rIns="0" bIns="0" anchor="t" anchorCtr="0">
            <a:noAutofit/>
          </a:bodyPr>
          <a:lstStyle/>
          <a:p>
            <a:r>
              <a:rPr lang="en" sz="1467">
                <a:solidFill>
                  <a:schemeClr val="accent4"/>
                </a:solidFill>
                <a:latin typeface="Google Sans Medium"/>
                <a:ea typeface="Google Sans Medium"/>
                <a:cs typeface="Google Sans Medium"/>
                <a:sym typeface="Google Sans Medium"/>
              </a:rPr>
              <a:t>Public Sector</a:t>
            </a:r>
            <a:endParaRPr sz="1467">
              <a:solidFill>
                <a:schemeClr val="accent4"/>
              </a:solidFill>
              <a:latin typeface="Google Sans Medium"/>
              <a:ea typeface="Google Sans Medium"/>
              <a:cs typeface="Google Sans Medium"/>
              <a:sym typeface="Google Sans Medium"/>
            </a:endParaRPr>
          </a:p>
        </p:txBody>
      </p:sp>
      <p:sp>
        <p:nvSpPr>
          <p:cNvPr id="362" name="Google Shape;362;p57"/>
          <p:cNvSpPr txBox="1"/>
          <p:nvPr/>
        </p:nvSpPr>
        <p:spPr>
          <a:xfrm>
            <a:off x="9967955" y="3002887"/>
            <a:ext cx="1468800" cy="4184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Public Health Platform</a:t>
            </a:r>
            <a:endParaRPr sz="1333">
              <a:solidFill>
                <a:srgbClr val="202124"/>
              </a:solidFill>
              <a:latin typeface="Google Sans"/>
              <a:ea typeface="Google Sans"/>
              <a:cs typeface="Google Sans"/>
              <a:sym typeface="Google Sans"/>
            </a:endParaRPr>
          </a:p>
        </p:txBody>
      </p:sp>
      <p:sp>
        <p:nvSpPr>
          <p:cNvPr id="363" name="Google Shape;363;p57"/>
          <p:cNvSpPr txBox="1"/>
          <p:nvPr/>
        </p:nvSpPr>
        <p:spPr>
          <a:xfrm>
            <a:off x="9967955" y="379357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Transit Reopening</a:t>
            </a:r>
            <a:endParaRPr sz="1333">
              <a:solidFill>
                <a:srgbClr val="202124"/>
              </a:solidFill>
              <a:latin typeface="Google Sans"/>
              <a:ea typeface="Google Sans"/>
              <a:cs typeface="Google Sans"/>
              <a:sym typeface="Google Sans"/>
            </a:endParaRPr>
          </a:p>
        </p:txBody>
      </p:sp>
      <p:sp>
        <p:nvSpPr>
          <p:cNvPr id="364" name="Google Shape;364;p57"/>
          <p:cNvSpPr txBox="1"/>
          <p:nvPr/>
        </p:nvSpPr>
        <p:spPr>
          <a:xfrm>
            <a:off x="9967955" y="441340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Digital Social Safety Nets</a:t>
            </a:r>
            <a:endParaRPr sz="1333">
              <a:solidFill>
                <a:srgbClr val="202124"/>
              </a:solidFill>
              <a:latin typeface="Google Sans"/>
              <a:ea typeface="Google Sans"/>
              <a:cs typeface="Google Sans"/>
              <a:sym typeface="Google Sans"/>
            </a:endParaRPr>
          </a:p>
        </p:txBody>
      </p:sp>
      <p:sp>
        <p:nvSpPr>
          <p:cNvPr id="365" name="Google Shape;365;p57"/>
          <p:cNvSpPr txBox="1"/>
          <p:nvPr/>
        </p:nvSpPr>
        <p:spPr>
          <a:xfrm>
            <a:off x="9967955" y="5024537"/>
            <a:ext cx="1468800" cy="495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Virtual Government</a:t>
            </a:r>
            <a:endParaRPr sz="1333">
              <a:solidFill>
                <a:srgbClr val="202124"/>
              </a:solidFill>
              <a:latin typeface="Google Sans"/>
              <a:ea typeface="Google Sans"/>
              <a:cs typeface="Google Sans"/>
              <a:sym typeface="Google Sans"/>
            </a:endParaRPr>
          </a:p>
        </p:txBody>
      </p:sp>
      <p:cxnSp>
        <p:nvCxnSpPr>
          <p:cNvPr id="366" name="Google Shape;366;p57"/>
          <p:cNvCxnSpPr/>
          <p:nvPr/>
        </p:nvCxnSpPr>
        <p:spPr>
          <a:xfrm>
            <a:off x="9967955" y="3564899"/>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367" name="Google Shape;367;p57"/>
          <p:cNvCxnSpPr/>
          <p:nvPr/>
        </p:nvCxnSpPr>
        <p:spPr>
          <a:xfrm>
            <a:off x="9967955" y="4210184"/>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368" name="Google Shape;368;p57"/>
          <p:cNvCxnSpPr/>
          <p:nvPr/>
        </p:nvCxnSpPr>
        <p:spPr>
          <a:xfrm>
            <a:off x="9967955" y="4872545"/>
            <a:ext cx="1463200" cy="0"/>
          </a:xfrm>
          <a:prstGeom prst="straightConnector1">
            <a:avLst/>
          </a:prstGeom>
          <a:noFill/>
          <a:ln w="9525" cap="flat" cmpd="sng">
            <a:solidFill>
              <a:srgbClr val="E8EAED"/>
            </a:solidFill>
            <a:prstDash val="solid"/>
            <a:round/>
            <a:headEnd type="none" w="med" len="med"/>
            <a:tailEnd type="none" w="med" len="med"/>
          </a:ln>
        </p:spPr>
      </p:cxnSp>
      <p:sp>
        <p:nvSpPr>
          <p:cNvPr id="369" name="Google Shape;369;p57"/>
          <p:cNvSpPr/>
          <p:nvPr/>
        </p:nvSpPr>
        <p:spPr>
          <a:xfrm>
            <a:off x="7999088" y="1430289"/>
            <a:ext cx="486000" cy="1036400"/>
          </a:xfrm>
          <a:prstGeom prst="round2SameRect">
            <a:avLst>
              <a:gd name="adj1" fmla="val 50000"/>
              <a:gd name="adj2" fmla="val 0"/>
            </a:avLst>
          </a:prstGeom>
          <a:solidFill>
            <a:srgbClr val="E8F0FE"/>
          </a:solidFill>
          <a:ln>
            <a:noFill/>
          </a:ln>
        </p:spPr>
        <p:txBody>
          <a:bodyPr spcFirstLastPara="1" wrap="square" lIns="121900" tIns="121900" rIns="121900" bIns="121900" anchor="ctr" anchorCtr="0">
            <a:noAutofit/>
          </a:bodyPr>
          <a:lstStyle/>
          <a:p>
            <a:endParaRPr sz="2400"/>
          </a:p>
        </p:txBody>
      </p:sp>
      <p:sp>
        <p:nvSpPr>
          <p:cNvPr id="370" name="Google Shape;370;p57"/>
          <p:cNvSpPr/>
          <p:nvPr/>
        </p:nvSpPr>
        <p:spPr>
          <a:xfrm>
            <a:off x="7979636" y="1921739"/>
            <a:ext cx="1760400" cy="3803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371" name="Google Shape;371;p57"/>
          <p:cNvSpPr txBox="1"/>
          <p:nvPr/>
        </p:nvSpPr>
        <p:spPr>
          <a:xfrm>
            <a:off x="8125436" y="2102245"/>
            <a:ext cx="1468800" cy="243200"/>
          </a:xfrm>
          <a:prstGeom prst="rect">
            <a:avLst/>
          </a:prstGeom>
          <a:noFill/>
          <a:ln>
            <a:noFill/>
          </a:ln>
        </p:spPr>
        <p:txBody>
          <a:bodyPr spcFirstLastPara="1" wrap="square" lIns="0" tIns="0" rIns="0" bIns="0" anchor="t" anchorCtr="0">
            <a:noAutofit/>
          </a:bodyPr>
          <a:lstStyle/>
          <a:p>
            <a:r>
              <a:rPr lang="en" sz="1467">
                <a:solidFill>
                  <a:schemeClr val="accent1"/>
                </a:solidFill>
                <a:latin typeface="Google Sans Medium"/>
                <a:ea typeface="Google Sans Medium"/>
                <a:cs typeface="Google Sans Medium"/>
                <a:sym typeface="Google Sans Medium"/>
              </a:rPr>
              <a:t>Industrial &amp; Manufacturing</a:t>
            </a:r>
            <a:endParaRPr sz="1467">
              <a:solidFill>
                <a:schemeClr val="accent1"/>
              </a:solidFill>
              <a:latin typeface="Google Sans Medium"/>
              <a:ea typeface="Google Sans Medium"/>
              <a:cs typeface="Google Sans Medium"/>
              <a:sym typeface="Google Sans Medium"/>
            </a:endParaRPr>
          </a:p>
        </p:txBody>
      </p:sp>
      <p:sp>
        <p:nvSpPr>
          <p:cNvPr id="372" name="Google Shape;372;p57"/>
          <p:cNvSpPr txBox="1"/>
          <p:nvPr/>
        </p:nvSpPr>
        <p:spPr>
          <a:xfrm>
            <a:off x="8125436" y="3002887"/>
            <a:ext cx="1468800" cy="4184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Industrial Adaptive Controls</a:t>
            </a:r>
            <a:endParaRPr sz="1333">
              <a:solidFill>
                <a:srgbClr val="202124"/>
              </a:solidFill>
              <a:latin typeface="Google Sans"/>
              <a:ea typeface="Google Sans"/>
              <a:cs typeface="Google Sans"/>
              <a:sym typeface="Google Sans"/>
            </a:endParaRPr>
          </a:p>
        </p:txBody>
      </p:sp>
      <p:sp>
        <p:nvSpPr>
          <p:cNvPr id="373" name="Google Shape;373;p57"/>
          <p:cNvSpPr txBox="1"/>
          <p:nvPr/>
        </p:nvSpPr>
        <p:spPr>
          <a:xfrm>
            <a:off x="8125436" y="379357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Manufacturing Visual Inspection</a:t>
            </a:r>
            <a:endParaRPr sz="1333">
              <a:solidFill>
                <a:srgbClr val="202124"/>
              </a:solidFill>
              <a:latin typeface="Google Sans"/>
              <a:ea typeface="Google Sans"/>
              <a:cs typeface="Google Sans"/>
              <a:sym typeface="Google Sans"/>
            </a:endParaRPr>
          </a:p>
        </p:txBody>
      </p:sp>
      <p:sp>
        <p:nvSpPr>
          <p:cNvPr id="374" name="Google Shape;374;p57"/>
          <p:cNvSpPr txBox="1"/>
          <p:nvPr/>
        </p:nvSpPr>
        <p:spPr>
          <a:xfrm>
            <a:off x="8125436" y="441340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Logistics Optimization</a:t>
            </a:r>
            <a:endParaRPr sz="1333">
              <a:solidFill>
                <a:srgbClr val="202124"/>
              </a:solidFill>
              <a:latin typeface="Google Sans"/>
              <a:ea typeface="Google Sans"/>
              <a:cs typeface="Google Sans"/>
              <a:sym typeface="Google Sans"/>
            </a:endParaRPr>
          </a:p>
        </p:txBody>
      </p:sp>
      <p:sp>
        <p:nvSpPr>
          <p:cNvPr id="375" name="Google Shape;375;p57"/>
          <p:cNvSpPr txBox="1"/>
          <p:nvPr/>
        </p:nvSpPr>
        <p:spPr>
          <a:xfrm>
            <a:off x="8125436" y="5024537"/>
            <a:ext cx="1468800" cy="495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Connected Operations</a:t>
            </a:r>
            <a:endParaRPr sz="1333">
              <a:solidFill>
                <a:srgbClr val="202124"/>
              </a:solidFill>
              <a:latin typeface="Google Sans"/>
              <a:ea typeface="Google Sans"/>
              <a:cs typeface="Google Sans"/>
              <a:sym typeface="Google Sans"/>
            </a:endParaRPr>
          </a:p>
        </p:txBody>
      </p:sp>
      <p:cxnSp>
        <p:nvCxnSpPr>
          <p:cNvPr id="376" name="Google Shape;376;p57"/>
          <p:cNvCxnSpPr/>
          <p:nvPr/>
        </p:nvCxnSpPr>
        <p:spPr>
          <a:xfrm>
            <a:off x="8125436" y="3564899"/>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377" name="Google Shape;377;p57"/>
          <p:cNvCxnSpPr/>
          <p:nvPr/>
        </p:nvCxnSpPr>
        <p:spPr>
          <a:xfrm>
            <a:off x="8125436" y="4210184"/>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378" name="Google Shape;378;p57"/>
          <p:cNvCxnSpPr/>
          <p:nvPr/>
        </p:nvCxnSpPr>
        <p:spPr>
          <a:xfrm>
            <a:off x="8125436" y="4872545"/>
            <a:ext cx="1463200" cy="0"/>
          </a:xfrm>
          <a:prstGeom prst="straightConnector1">
            <a:avLst/>
          </a:prstGeom>
          <a:noFill/>
          <a:ln w="9525" cap="flat" cmpd="sng">
            <a:solidFill>
              <a:srgbClr val="E8EAED"/>
            </a:solidFill>
            <a:prstDash val="solid"/>
            <a:round/>
            <a:headEnd type="none" w="med" len="med"/>
            <a:tailEnd type="none" w="med" len="med"/>
          </a:ln>
        </p:spPr>
      </p:cxnSp>
      <p:sp>
        <p:nvSpPr>
          <p:cNvPr id="379" name="Google Shape;379;p57"/>
          <p:cNvSpPr/>
          <p:nvPr/>
        </p:nvSpPr>
        <p:spPr>
          <a:xfrm>
            <a:off x="6151705" y="1430289"/>
            <a:ext cx="486000" cy="1036400"/>
          </a:xfrm>
          <a:prstGeom prst="round2SameRect">
            <a:avLst>
              <a:gd name="adj1" fmla="val 50000"/>
              <a:gd name="adj2" fmla="val 0"/>
            </a:avLst>
          </a:prstGeom>
          <a:solidFill>
            <a:srgbClr val="E6F4EA"/>
          </a:solidFill>
          <a:ln>
            <a:noFill/>
          </a:ln>
        </p:spPr>
        <p:txBody>
          <a:bodyPr spcFirstLastPara="1" wrap="square" lIns="121900" tIns="121900" rIns="121900" bIns="121900" anchor="ctr" anchorCtr="0">
            <a:noAutofit/>
          </a:bodyPr>
          <a:lstStyle/>
          <a:p>
            <a:endParaRPr sz="2400"/>
          </a:p>
        </p:txBody>
      </p:sp>
      <p:sp>
        <p:nvSpPr>
          <p:cNvPr id="380" name="Google Shape;380;p57"/>
          <p:cNvSpPr/>
          <p:nvPr/>
        </p:nvSpPr>
        <p:spPr>
          <a:xfrm>
            <a:off x="6137119" y="1921739"/>
            <a:ext cx="1760400" cy="3803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381" name="Google Shape;381;p57"/>
          <p:cNvSpPr txBox="1"/>
          <p:nvPr/>
        </p:nvSpPr>
        <p:spPr>
          <a:xfrm>
            <a:off x="6282933" y="2102232"/>
            <a:ext cx="1508400" cy="631200"/>
          </a:xfrm>
          <a:prstGeom prst="rect">
            <a:avLst/>
          </a:prstGeom>
          <a:noFill/>
          <a:ln>
            <a:noFill/>
          </a:ln>
        </p:spPr>
        <p:txBody>
          <a:bodyPr spcFirstLastPara="1" wrap="square" lIns="0" tIns="0" rIns="0" bIns="0" anchor="t" anchorCtr="0">
            <a:noAutofit/>
          </a:bodyPr>
          <a:lstStyle/>
          <a:p>
            <a:r>
              <a:rPr lang="en" sz="1467">
                <a:solidFill>
                  <a:schemeClr val="accent4"/>
                </a:solidFill>
                <a:latin typeface="Google Sans Medium"/>
                <a:ea typeface="Google Sans Medium"/>
                <a:cs typeface="Google Sans Medium"/>
                <a:sym typeface="Google Sans Medium"/>
              </a:rPr>
              <a:t>Media, Entertainment, &amp; Gaming</a:t>
            </a:r>
            <a:endParaRPr sz="1467">
              <a:solidFill>
                <a:schemeClr val="accent4"/>
              </a:solidFill>
              <a:latin typeface="Google Sans Medium"/>
              <a:ea typeface="Google Sans Medium"/>
              <a:cs typeface="Google Sans Medium"/>
              <a:sym typeface="Google Sans Medium"/>
            </a:endParaRPr>
          </a:p>
        </p:txBody>
      </p:sp>
      <p:sp>
        <p:nvSpPr>
          <p:cNvPr id="382" name="Google Shape;382;p57"/>
          <p:cNvSpPr txBox="1"/>
          <p:nvPr/>
        </p:nvSpPr>
        <p:spPr>
          <a:xfrm>
            <a:off x="6282919" y="3002887"/>
            <a:ext cx="1468800" cy="4184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Hybrid Rendering &amp; Virtual Studio</a:t>
            </a:r>
            <a:endParaRPr sz="1333">
              <a:solidFill>
                <a:srgbClr val="202124"/>
              </a:solidFill>
              <a:latin typeface="Google Sans"/>
              <a:ea typeface="Google Sans"/>
              <a:cs typeface="Google Sans"/>
              <a:sym typeface="Google Sans"/>
            </a:endParaRPr>
          </a:p>
        </p:txBody>
      </p:sp>
      <p:sp>
        <p:nvSpPr>
          <p:cNvPr id="383" name="Google Shape;383;p57"/>
          <p:cNvSpPr txBox="1"/>
          <p:nvPr/>
        </p:nvSpPr>
        <p:spPr>
          <a:xfrm>
            <a:off x="6282919" y="379357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Media Asset Management</a:t>
            </a:r>
            <a:endParaRPr sz="1333">
              <a:solidFill>
                <a:srgbClr val="202124"/>
              </a:solidFill>
              <a:latin typeface="Google Sans"/>
              <a:ea typeface="Google Sans"/>
              <a:cs typeface="Google Sans"/>
              <a:sym typeface="Google Sans"/>
            </a:endParaRPr>
          </a:p>
        </p:txBody>
      </p:sp>
      <p:sp>
        <p:nvSpPr>
          <p:cNvPr id="384" name="Google Shape;384;p57"/>
          <p:cNvSpPr txBox="1"/>
          <p:nvPr/>
        </p:nvSpPr>
        <p:spPr>
          <a:xfrm>
            <a:off x="6282919" y="441340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Media Distribution</a:t>
            </a:r>
            <a:endParaRPr sz="1333">
              <a:solidFill>
                <a:srgbClr val="202124"/>
              </a:solidFill>
              <a:latin typeface="Google Sans"/>
              <a:ea typeface="Google Sans"/>
              <a:cs typeface="Google Sans"/>
              <a:sym typeface="Google Sans"/>
            </a:endParaRPr>
          </a:p>
        </p:txBody>
      </p:sp>
      <p:sp>
        <p:nvSpPr>
          <p:cNvPr id="385" name="Google Shape;385;p57"/>
          <p:cNvSpPr txBox="1"/>
          <p:nvPr/>
        </p:nvSpPr>
        <p:spPr>
          <a:xfrm>
            <a:off x="6282919" y="5024537"/>
            <a:ext cx="1468800" cy="495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Game Servers</a:t>
            </a:r>
            <a:endParaRPr sz="1333">
              <a:solidFill>
                <a:srgbClr val="202124"/>
              </a:solidFill>
              <a:latin typeface="Google Sans"/>
              <a:ea typeface="Google Sans"/>
              <a:cs typeface="Google Sans"/>
              <a:sym typeface="Google Sans"/>
            </a:endParaRPr>
          </a:p>
        </p:txBody>
      </p:sp>
      <p:cxnSp>
        <p:nvCxnSpPr>
          <p:cNvPr id="386" name="Google Shape;386;p57"/>
          <p:cNvCxnSpPr/>
          <p:nvPr/>
        </p:nvCxnSpPr>
        <p:spPr>
          <a:xfrm>
            <a:off x="6282919" y="3564899"/>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387" name="Google Shape;387;p57"/>
          <p:cNvCxnSpPr/>
          <p:nvPr/>
        </p:nvCxnSpPr>
        <p:spPr>
          <a:xfrm>
            <a:off x="6282919" y="4210184"/>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388" name="Google Shape;388;p57"/>
          <p:cNvCxnSpPr/>
          <p:nvPr/>
        </p:nvCxnSpPr>
        <p:spPr>
          <a:xfrm>
            <a:off x="6282919" y="4872545"/>
            <a:ext cx="1463200" cy="0"/>
          </a:xfrm>
          <a:prstGeom prst="straightConnector1">
            <a:avLst/>
          </a:prstGeom>
          <a:noFill/>
          <a:ln w="9525" cap="flat" cmpd="sng">
            <a:solidFill>
              <a:srgbClr val="E8EAED"/>
            </a:solidFill>
            <a:prstDash val="solid"/>
            <a:round/>
            <a:headEnd type="none" w="med" len="med"/>
            <a:tailEnd type="none" w="med" len="med"/>
          </a:ln>
        </p:spPr>
      </p:cxnSp>
      <p:sp>
        <p:nvSpPr>
          <p:cNvPr id="389" name="Google Shape;389;p57"/>
          <p:cNvSpPr/>
          <p:nvPr/>
        </p:nvSpPr>
        <p:spPr>
          <a:xfrm>
            <a:off x="4309188" y="1430289"/>
            <a:ext cx="486000" cy="1036400"/>
          </a:xfrm>
          <a:prstGeom prst="round2SameRect">
            <a:avLst>
              <a:gd name="adj1" fmla="val 50000"/>
              <a:gd name="adj2" fmla="val 0"/>
            </a:avLst>
          </a:prstGeom>
          <a:solidFill>
            <a:srgbClr val="E8F0FE"/>
          </a:solidFill>
          <a:ln>
            <a:noFill/>
          </a:ln>
        </p:spPr>
        <p:txBody>
          <a:bodyPr spcFirstLastPara="1" wrap="square" lIns="121900" tIns="121900" rIns="121900" bIns="121900" anchor="ctr" anchorCtr="0">
            <a:noAutofit/>
          </a:bodyPr>
          <a:lstStyle/>
          <a:p>
            <a:endParaRPr sz="2400"/>
          </a:p>
        </p:txBody>
      </p:sp>
      <p:sp>
        <p:nvSpPr>
          <p:cNvPr id="390" name="Google Shape;390;p57"/>
          <p:cNvSpPr/>
          <p:nvPr/>
        </p:nvSpPr>
        <p:spPr>
          <a:xfrm>
            <a:off x="4294601" y="1921739"/>
            <a:ext cx="1760400" cy="3803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391" name="Google Shape;391;p57"/>
          <p:cNvSpPr txBox="1"/>
          <p:nvPr/>
        </p:nvSpPr>
        <p:spPr>
          <a:xfrm>
            <a:off x="4440400" y="2102223"/>
            <a:ext cx="1468800" cy="418400"/>
          </a:xfrm>
          <a:prstGeom prst="rect">
            <a:avLst/>
          </a:prstGeom>
          <a:noFill/>
          <a:ln>
            <a:noFill/>
          </a:ln>
        </p:spPr>
        <p:txBody>
          <a:bodyPr spcFirstLastPara="1" wrap="square" lIns="0" tIns="0" rIns="0" bIns="0" anchor="t" anchorCtr="0">
            <a:noAutofit/>
          </a:bodyPr>
          <a:lstStyle/>
          <a:p>
            <a:r>
              <a:rPr lang="en" sz="1467">
                <a:solidFill>
                  <a:schemeClr val="accent1"/>
                </a:solidFill>
                <a:latin typeface="Google Sans Medium"/>
                <a:ea typeface="Google Sans Medium"/>
                <a:cs typeface="Google Sans Medium"/>
                <a:sym typeface="Google Sans Medium"/>
              </a:rPr>
              <a:t>Financial Services</a:t>
            </a:r>
            <a:endParaRPr sz="1467">
              <a:solidFill>
                <a:schemeClr val="accent1"/>
              </a:solidFill>
              <a:latin typeface="Google Sans Medium"/>
              <a:ea typeface="Google Sans Medium"/>
              <a:cs typeface="Google Sans Medium"/>
              <a:sym typeface="Google Sans Medium"/>
            </a:endParaRPr>
          </a:p>
        </p:txBody>
      </p:sp>
      <p:sp>
        <p:nvSpPr>
          <p:cNvPr id="392" name="Google Shape;392;p57"/>
          <p:cNvSpPr txBox="1"/>
          <p:nvPr/>
        </p:nvSpPr>
        <p:spPr>
          <a:xfrm>
            <a:off x="4440401" y="3002887"/>
            <a:ext cx="1468800" cy="4184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Anti-Money Laundering (AML)</a:t>
            </a:r>
            <a:endParaRPr sz="1333">
              <a:solidFill>
                <a:srgbClr val="202124"/>
              </a:solidFill>
              <a:latin typeface="Google Sans"/>
              <a:ea typeface="Google Sans"/>
              <a:cs typeface="Google Sans"/>
              <a:sym typeface="Google Sans"/>
            </a:endParaRPr>
          </a:p>
        </p:txBody>
      </p:sp>
      <p:sp>
        <p:nvSpPr>
          <p:cNvPr id="393" name="Google Shape;393;p57"/>
          <p:cNvSpPr txBox="1"/>
          <p:nvPr/>
        </p:nvSpPr>
        <p:spPr>
          <a:xfrm>
            <a:off x="4440401" y="379357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Know Your Customer (KYC)</a:t>
            </a:r>
            <a:endParaRPr sz="1333">
              <a:solidFill>
                <a:srgbClr val="202124"/>
              </a:solidFill>
              <a:latin typeface="Google Sans"/>
              <a:ea typeface="Google Sans"/>
              <a:cs typeface="Google Sans"/>
              <a:sym typeface="Google Sans"/>
            </a:endParaRPr>
          </a:p>
        </p:txBody>
      </p:sp>
      <p:sp>
        <p:nvSpPr>
          <p:cNvPr id="394" name="Google Shape;394;p57"/>
          <p:cNvSpPr txBox="1"/>
          <p:nvPr/>
        </p:nvSpPr>
        <p:spPr>
          <a:xfrm>
            <a:off x="4440401" y="441340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Lending Doc Processing</a:t>
            </a:r>
            <a:endParaRPr sz="1333">
              <a:solidFill>
                <a:srgbClr val="202124"/>
              </a:solidFill>
              <a:latin typeface="Google Sans"/>
              <a:ea typeface="Google Sans"/>
              <a:cs typeface="Google Sans"/>
              <a:sym typeface="Google Sans"/>
            </a:endParaRPr>
          </a:p>
        </p:txBody>
      </p:sp>
      <p:sp>
        <p:nvSpPr>
          <p:cNvPr id="395" name="Google Shape;395;p57"/>
          <p:cNvSpPr txBox="1"/>
          <p:nvPr/>
        </p:nvSpPr>
        <p:spPr>
          <a:xfrm>
            <a:off x="4440401" y="5024537"/>
            <a:ext cx="1468800" cy="495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Risk Analytics</a:t>
            </a:r>
            <a:endParaRPr sz="1333">
              <a:solidFill>
                <a:srgbClr val="202124"/>
              </a:solidFill>
              <a:latin typeface="Google Sans"/>
              <a:ea typeface="Google Sans"/>
              <a:cs typeface="Google Sans"/>
              <a:sym typeface="Google Sans"/>
            </a:endParaRPr>
          </a:p>
        </p:txBody>
      </p:sp>
      <p:cxnSp>
        <p:nvCxnSpPr>
          <p:cNvPr id="396" name="Google Shape;396;p57"/>
          <p:cNvCxnSpPr/>
          <p:nvPr/>
        </p:nvCxnSpPr>
        <p:spPr>
          <a:xfrm>
            <a:off x="4440401" y="3564899"/>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397" name="Google Shape;397;p57"/>
          <p:cNvCxnSpPr/>
          <p:nvPr/>
        </p:nvCxnSpPr>
        <p:spPr>
          <a:xfrm>
            <a:off x="4440401" y="4210184"/>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398" name="Google Shape;398;p57"/>
          <p:cNvCxnSpPr/>
          <p:nvPr/>
        </p:nvCxnSpPr>
        <p:spPr>
          <a:xfrm>
            <a:off x="4440401" y="4872545"/>
            <a:ext cx="1463200" cy="0"/>
          </a:xfrm>
          <a:prstGeom prst="straightConnector1">
            <a:avLst/>
          </a:prstGeom>
          <a:noFill/>
          <a:ln w="9525" cap="flat" cmpd="sng">
            <a:solidFill>
              <a:srgbClr val="E8EAED"/>
            </a:solidFill>
            <a:prstDash val="solid"/>
            <a:round/>
            <a:headEnd type="none" w="med" len="med"/>
            <a:tailEnd type="none" w="med" len="med"/>
          </a:ln>
        </p:spPr>
      </p:cxnSp>
      <p:sp>
        <p:nvSpPr>
          <p:cNvPr id="399" name="Google Shape;399;p57"/>
          <p:cNvSpPr/>
          <p:nvPr/>
        </p:nvSpPr>
        <p:spPr>
          <a:xfrm>
            <a:off x="2461811" y="1430289"/>
            <a:ext cx="486000" cy="1036400"/>
          </a:xfrm>
          <a:prstGeom prst="round2SameRect">
            <a:avLst>
              <a:gd name="adj1" fmla="val 50000"/>
              <a:gd name="adj2" fmla="val 0"/>
            </a:avLst>
          </a:prstGeom>
          <a:solidFill>
            <a:srgbClr val="E6F4EA"/>
          </a:solidFill>
          <a:ln>
            <a:noFill/>
          </a:ln>
        </p:spPr>
        <p:txBody>
          <a:bodyPr spcFirstLastPara="1" wrap="square" lIns="121900" tIns="121900" rIns="121900" bIns="121900" anchor="ctr" anchorCtr="0">
            <a:noAutofit/>
          </a:bodyPr>
          <a:lstStyle/>
          <a:p>
            <a:endParaRPr sz="2400"/>
          </a:p>
        </p:txBody>
      </p:sp>
      <p:sp>
        <p:nvSpPr>
          <p:cNvPr id="400" name="Google Shape;400;p57"/>
          <p:cNvSpPr/>
          <p:nvPr/>
        </p:nvSpPr>
        <p:spPr>
          <a:xfrm>
            <a:off x="2452084" y="1921739"/>
            <a:ext cx="1760400" cy="3803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401" name="Google Shape;401;p57"/>
          <p:cNvSpPr txBox="1"/>
          <p:nvPr/>
        </p:nvSpPr>
        <p:spPr>
          <a:xfrm>
            <a:off x="2597884" y="2102245"/>
            <a:ext cx="1468800" cy="243200"/>
          </a:xfrm>
          <a:prstGeom prst="rect">
            <a:avLst/>
          </a:prstGeom>
          <a:noFill/>
          <a:ln>
            <a:noFill/>
          </a:ln>
        </p:spPr>
        <p:txBody>
          <a:bodyPr spcFirstLastPara="1" wrap="square" lIns="0" tIns="0" rIns="0" bIns="0" anchor="t" anchorCtr="0">
            <a:noAutofit/>
          </a:bodyPr>
          <a:lstStyle/>
          <a:p>
            <a:r>
              <a:rPr lang="en" sz="1467">
                <a:solidFill>
                  <a:schemeClr val="accent4"/>
                </a:solidFill>
                <a:latin typeface="Google Sans Medium"/>
                <a:ea typeface="Google Sans Medium"/>
                <a:cs typeface="Google Sans Medium"/>
                <a:sym typeface="Google Sans Medium"/>
              </a:rPr>
              <a:t>Healthcare</a:t>
            </a:r>
            <a:endParaRPr sz="1467">
              <a:solidFill>
                <a:schemeClr val="accent4"/>
              </a:solidFill>
              <a:latin typeface="Google Sans Medium"/>
              <a:ea typeface="Google Sans Medium"/>
              <a:cs typeface="Google Sans Medium"/>
              <a:sym typeface="Google Sans Medium"/>
            </a:endParaRPr>
          </a:p>
        </p:txBody>
      </p:sp>
      <p:sp>
        <p:nvSpPr>
          <p:cNvPr id="402" name="Google Shape;402;p57"/>
          <p:cNvSpPr txBox="1"/>
          <p:nvPr/>
        </p:nvSpPr>
        <p:spPr>
          <a:xfrm>
            <a:off x="2597884" y="3002887"/>
            <a:ext cx="1468800" cy="4184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Telehealth /</a:t>
            </a:r>
            <a:endParaRPr sz="1333">
              <a:solidFill>
                <a:srgbClr val="202124"/>
              </a:solidFill>
              <a:latin typeface="Google Sans"/>
              <a:ea typeface="Google Sans"/>
              <a:cs typeface="Google Sans"/>
              <a:sym typeface="Google Sans"/>
            </a:endParaRPr>
          </a:p>
          <a:p>
            <a:pPr>
              <a:lnSpc>
                <a:spcPct val="115000"/>
              </a:lnSpc>
            </a:pPr>
            <a:r>
              <a:rPr lang="en" sz="1333">
                <a:solidFill>
                  <a:srgbClr val="202124"/>
                </a:solidFill>
                <a:latin typeface="Google Sans"/>
                <a:ea typeface="Google Sans"/>
                <a:cs typeface="Google Sans"/>
                <a:sym typeface="Google Sans"/>
              </a:rPr>
              <a:t>Virtual Care </a:t>
            </a:r>
            <a:endParaRPr sz="1333">
              <a:solidFill>
                <a:srgbClr val="202124"/>
              </a:solidFill>
              <a:latin typeface="Google Sans"/>
              <a:ea typeface="Google Sans"/>
              <a:cs typeface="Google Sans"/>
              <a:sym typeface="Google Sans"/>
            </a:endParaRPr>
          </a:p>
        </p:txBody>
      </p:sp>
      <p:sp>
        <p:nvSpPr>
          <p:cNvPr id="403" name="Google Shape;403;p57"/>
          <p:cNvSpPr txBox="1"/>
          <p:nvPr/>
        </p:nvSpPr>
        <p:spPr>
          <a:xfrm>
            <a:off x="2597884" y="379357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Interoperability Accelerator</a:t>
            </a:r>
            <a:endParaRPr sz="1333">
              <a:solidFill>
                <a:srgbClr val="202124"/>
              </a:solidFill>
              <a:latin typeface="Google Sans"/>
              <a:ea typeface="Google Sans"/>
              <a:cs typeface="Google Sans"/>
              <a:sym typeface="Google Sans"/>
            </a:endParaRPr>
          </a:p>
        </p:txBody>
      </p:sp>
      <p:sp>
        <p:nvSpPr>
          <p:cNvPr id="404" name="Google Shape;404;p57"/>
          <p:cNvSpPr txBox="1"/>
          <p:nvPr/>
        </p:nvSpPr>
        <p:spPr>
          <a:xfrm>
            <a:off x="2597884" y="441340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Hospital Impact Forecasting</a:t>
            </a:r>
            <a:endParaRPr sz="1333">
              <a:solidFill>
                <a:srgbClr val="202124"/>
              </a:solidFill>
              <a:latin typeface="Google Sans"/>
              <a:ea typeface="Google Sans"/>
              <a:cs typeface="Google Sans"/>
              <a:sym typeface="Google Sans"/>
            </a:endParaRPr>
          </a:p>
        </p:txBody>
      </p:sp>
      <p:sp>
        <p:nvSpPr>
          <p:cNvPr id="405" name="Google Shape;405;p57"/>
          <p:cNvSpPr txBox="1"/>
          <p:nvPr/>
        </p:nvSpPr>
        <p:spPr>
          <a:xfrm>
            <a:off x="2597884" y="5024537"/>
            <a:ext cx="1468800" cy="495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Biomedical Data Analytics</a:t>
            </a:r>
            <a:endParaRPr sz="1333">
              <a:solidFill>
                <a:srgbClr val="202124"/>
              </a:solidFill>
              <a:latin typeface="Google Sans"/>
              <a:ea typeface="Google Sans"/>
              <a:cs typeface="Google Sans"/>
              <a:sym typeface="Google Sans"/>
            </a:endParaRPr>
          </a:p>
        </p:txBody>
      </p:sp>
      <p:cxnSp>
        <p:nvCxnSpPr>
          <p:cNvPr id="406" name="Google Shape;406;p57"/>
          <p:cNvCxnSpPr/>
          <p:nvPr/>
        </p:nvCxnSpPr>
        <p:spPr>
          <a:xfrm>
            <a:off x="2597884" y="3564899"/>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407" name="Google Shape;407;p57"/>
          <p:cNvCxnSpPr/>
          <p:nvPr/>
        </p:nvCxnSpPr>
        <p:spPr>
          <a:xfrm>
            <a:off x="2597884" y="4210184"/>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408" name="Google Shape;408;p57"/>
          <p:cNvCxnSpPr/>
          <p:nvPr/>
        </p:nvCxnSpPr>
        <p:spPr>
          <a:xfrm>
            <a:off x="2597884" y="4872545"/>
            <a:ext cx="1463200" cy="0"/>
          </a:xfrm>
          <a:prstGeom prst="straightConnector1">
            <a:avLst/>
          </a:prstGeom>
          <a:noFill/>
          <a:ln w="9525" cap="flat" cmpd="sng">
            <a:solidFill>
              <a:srgbClr val="E8EAED"/>
            </a:solidFill>
            <a:prstDash val="solid"/>
            <a:round/>
            <a:headEnd type="none" w="med" len="med"/>
            <a:tailEnd type="none" w="med" len="med"/>
          </a:ln>
        </p:spPr>
      </p:cxnSp>
      <p:sp>
        <p:nvSpPr>
          <p:cNvPr id="409" name="Google Shape;409;p57"/>
          <p:cNvSpPr/>
          <p:nvPr/>
        </p:nvSpPr>
        <p:spPr>
          <a:xfrm>
            <a:off x="619295" y="1430289"/>
            <a:ext cx="486000" cy="1036400"/>
          </a:xfrm>
          <a:prstGeom prst="round2SameRect">
            <a:avLst>
              <a:gd name="adj1" fmla="val 50000"/>
              <a:gd name="adj2" fmla="val 0"/>
            </a:avLst>
          </a:prstGeom>
          <a:solidFill>
            <a:srgbClr val="E8F0FE"/>
          </a:solidFill>
          <a:ln>
            <a:noFill/>
          </a:ln>
        </p:spPr>
        <p:txBody>
          <a:bodyPr spcFirstLastPara="1" wrap="square" lIns="121900" tIns="121900" rIns="121900" bIns="121900" anchor="ctr" anchorCtr="0">
            <a:noAutofit/>
          </a:bodyPr>
          <a:lstStyle/>
          <a:p>
            <a:endParaRPr sz="2400"/>
          </a:p>
        </p:txBody>
      </p:sp>
      <p:sp>
        <p:nvSpPr>
          <p:cNvPr id="410" name="Google Shape;410;p57"/>
          <p:cNvSpPr txBox="1">
            <a:spLocks noGrp="1"/>
          </p:cNvSpPr>
          <p:nvPr>
            <p:ph type="title"/>
          </p:nvPr>
        </p:nvSpPr>
        <p:spPr>
          <a:xfrm>
            <a:off x="609567" y="613667"/>
            <a:ext cx="7746362" cy="495200"/>
          </a:xfrm>
          <a:prstGeom prst="rect">
            <a:avLst/>
          </a:prstGeom>
        </p:spPr>
        <p:txBody>
          <a:bodyPr spcFirstLastPara="1" vert="horz" wrap="square" lIns="0" tIns="0" rIns="121900" bIns="0" rtlCol="0" anchor="t" anchorCtr="0">
            <a:noAutofit/>
          </a:bodyPr>
          <a:lstStyle/>
          <a:p>
            <a:r>
              <a:rPr lang="en" sz="3200" b="1" dirty="0"/>
              <a:t>There are AI opportunities in every industry</a:t>
            </a:r>
            <a:endParaRPr sz="3200" b="1" dirty="0"/>
          </a:p>
        </p:txBody>
      </p:sp>
      <p:sp>
        <p:nvSpPr>
          <p:cNvPr id="411" name="Google Shape;411;p57"/>
          <p:cNvSpPr/>
          <p:nvPr/>
        </p:nvSpPr>
        <p:spPr>
          <a:xfrm>
            <a:off x="609567" y="1921739"/>
            <a:ext cx="1760400" cy="3803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412" name="Google Shape;412;p57"/>
          <p:cNvSpPr txBox="1"/>
          <p:nvPr/>
        </p:nvSpPr>
        <p:spPr>
          <a:xfrm>
            <a:off x="755367" y="2102245"/>
            <a:ext cx="1468800" cy="243200"/>
          </a:xfrm>
          <a:prstGeom prst="rect">
            <a:avLst/>
          </a:prstGeom>
          <a:noFill/>
          <a:ln>
            <a:noFill/>
          </a:ln>
        </p:spPr>
        <p:txBody>
          <a:bodyPr spcFirstLastPara="1" wrap="square" lIns="0" tIns="0" rIns="0" bIns="0" anchor="t" anchorCtr="0">
            <a:noAutofit/>
          </a:bodyPr>
          <a:lstStyle/>
          <a:p>
            <a:r>
              <a:rPr lang="en" sz="1467">
                <a:solidFill>
                  <a:schemeClr val="accent1"/>
                </a:solidFill>
                <a:latin typeface="Google Sans Medium"/>
                <a:ea typeface="Google Sans Medium"/>
                <a:cs typeface="Google Sans Medium"/>
                <a:sym typeface="Google Sans Medium"/>
              </a:rPr>
              <a:t>Retail</a:t>
            </a:r>
            <a:endParaRPr sz="1467">
              <a:solidFill>
                <a:schemeClr val="accent1"/>
              </a:solidFill>
              <a:latin typeface="Google Sans Medium"/>
              <a:ea typeface="Google Sans Medium"/>
              <a:cs typeface="Google Sans Medium"/>
              <a:sym typeface="Google Sans Medium"/>
            </a:endParaRPr>
          </a:p>
        </p:txBody>
      </p:sp>
      <p:sp>
        <p:nvSpPr>
          <p:cNvPr id="413" name="Google Shape;413;p57"/>
          <p:cNvSpPr txBox="1"/>
          <p:nvPr/>
        </p:nvSpPr>
        <p:spPr>
          <a:xfrm>
            <a:off x="755367" y="3002887"/>
            <a:ext cx="1468800" cy="4184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Demand Forecasting</a:t>
            </a:r>
            <a:endParaRPr sz="1333">
              <a:solidFill>
                <a:srgbClr val="202124"/>
              </a:solidFill>
              <a:latin typeface="Google Sans"/>
              <a:ea typeface="Google Sans"/>
              <a:cs typeface="Google Sans"/>
              <a:sym typeface="Google Sans"/>
            </a:endParaRPr>
          </a:p>
        </p:txBody>
      </p:sp>
      <p:sp>
        <p:nvSpPr>
          <p:cNvPr id="414" name="Google Shape;414;p57"/>
          <p:cNvSpPr txBox="1"/>
          <p:nvPr/>
        </p:nvSpPr>
        <p:spPr>
          <a:xfrm>
            <a:off x="755367" y="379357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Retail Search</a:t>
            </a:r>
            <a:endParaRPr sz="1333">
              <a:solidFill>
                <a:srgbClr val="202124"/>
              </a:solidFill>
              <a:latin typeface="Google Sans"/>
              <a:ea typeface="Google Sans"/>
              <a:cs typeface="Google Sans"/>
              <a:sym typeface="Google Sans"/>
            </a:endParaRPr>
          </a:p>
        </p:txBody>
      </p:sp>
      <p:sp>
        <p:nvSpPr>
          <p:cNvPr id="415" name="Google Shape;415;p57"/>
          <p:cNvSpPr txBox="1"/>
          <p:nvPr/>
        </p:nvSpPr>
        <p:spPr>
          <a:xfrm>
            <a:off x="755367" y="4413401"/>
            <a:ext cx="1468800" cy="243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Recommendations </a:t>
            </a:r>
            <a:endParaRPr sz="1333">
              <a:solidFill>
                <a:srgbClr val="202124"/>
              </a:solidFill>
              <a:latin typeface="Google Sans"/>
              <a:ea typeface="Google Sans"/>
              <a:cs typeface="Google Sans"/>
              <a:sym typeface="Google Sans"/>
            </a:endParaRPr>
          </a:p>
        </p:txBody>
      </p:sp>
      <p:sp>
        <p:nvSpPr>
          <p:cNvPr id="416" name="Google Shape;416;p57"/>
          <p:cNvSpPr txBox="1"/>
          <p:nvPr/>
        </p:nvSpPr>
        <p:spPr>
          <a:xfrm>
            <a:off x="755367" y="5024537"/>
            <a:ext cx="1468800" cy="495200"/>
          </a:xfrm>
          <a:prstGeom prst="rect">
            <a:avLst/>
          </a:prstGeom>
          <a:noFill/>
          <a:ln>
            <a:noFill/>
          </a:ln>
        </p:spPr>
        <p:txBody>
          <a:bodyPr spcFirstLastPara="1" wrap="square" lIns="0" tIns="0" rIns="0" bIns="0" anchor="ctr" anchorCtr="0">
            <a:noAutofit/>
          </a:bodyPr>
          <a:lstStyle/>
          <a:p>
            <a:pPr>
              <a:lnSpc>
                <a:spcPct val="115000"/>
              </a:lnSpc>
            </a:pPr>
            <a:r>
              <a:rPr lang="en" sz="1333">
                <a:solidFill>
                  <a:srgbClr val="202124"/>
                </a:solidFill>
                <a:latin typeface="Google Sans"/>
                <a:ea typeface="Google Sans"/>
                <a:cs typeface="Google Sans"/>
                <a:sym typeface="Google Sans"/>
              </a:rPr>
              <a:t>Inventory Optimization</a:t>
            </a:r>
            <a:endParaRPr sz="1333">
              <a:solidFill>
                <a:srgbClr val="202124"/>
              </a:solidFill>
              <a:latin typeface="Google Sans"/>
              <a:ea typeface="Google Sans"/>
              <a:cs typeface="Google Sans"/>
              <a:sym typeface="Google Sans"/>
            </a:endParaRPr>
          </a:p>
        </p:txBody>
      </p:sp>
      <p:cxnSp>
        <p:nvCxnSpPr>
          <p:cNvPr id="417" name="Google Shape;417;p57"/>
          <p:cNvCxnSpPr/>
          <p:nvPr/>
        </p:nvCxnSpPr>
        <p:spPr>
          <a:xfrm>
            <a:off x="755367" y="3564899"/>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418" name="Google Shape;418;p57"/>
          <p:cNvCxnSpPr/>
          <p:nvPr/>
        </p:nvCxnSpPr>
        <p:spPr>
          <a:xfrm>
            <a:off x="755367" y="4210184"/>
            <a:ext cx="1463200" cy="0"/>
          </a:xfrm>
          <a:prstGeom prst="straightConnector1">
            <a:avLst/>
          </a:prstGeom>
          <a:noFill/>
          <a:ln w="9525" cap="flat" cmpd="sng">
            <a:solidFill>
              <a:srgbClr val="E8EAED"/>
            </a:solidFill>
            <a:prstDash val="solid"/>
            <a:round/>
            <a:headEnd type="none" w="med" len="med"/>
            <a:tailEnd type="none" w="med" len="med"/>
          </a:ln>
        </p:spPr>
      </p:cxnSp>
      <p:cxnSp>
        <p:nvCxnSpPr>
          <p:cNvPr id="419" name="Google Shape;419;p57"/>
          <p:cNvCxnSpPr/>
          <p:nvPr/>
        </p:nvCxnSpPr>
        <p:spPr>
          <a:xfrm>
            <a:off x="755367" y="4838396"/>
            <a:ext cx="1463200" cy="0"/>
          </a:xfrm>
          <a:prstGeom prst="straightConnector1">
            <a:avLst/>
          </a:prstGeom>
          <a:noFill/>
          <a:ln w="9525" cap="flat" cmpd="sng">
            <a:solidFill>
              <a:srgbClr val="E8EAED"/>
            </a:solidFill>
            <a:prstDash val="solid"/>
            <a:round/>
            <a:headEnd type="none" w="med" len="med"/>
            <a:tailEnd type="none" w="med" len="med"/>
          </a:ln>
        </p:spPr>
      </p:cxnSp>
      <p:sp>
        <p:nvSpPr>
          <p:cNvPr id="420" name="Google Shape;420;p57"/>
          <p:cNvSpPr/>
          <p:nvPr/>
        </p:nvSpPr>
        <p:spPr>
          <a:xfrm>
            <a:off x="742098" y="1580723"/>
            <a:ext cx="230665" cy="241268"/>
          </a:xfrm>
          <a:custGeom>
            <a:avLst/>
            <a:gdLst/>
            <a:ahLst/>
            <a:cxnLst/>
            <a:rect l="l" t="t" r="r" b="b"/>
            <a:pathLst>
              <a:path w="1056" h="1102" extrusionOk="0">
                <a:moveTo>
                  <a:pt x="524" y="421"/>
                </a:moveTo>
                <a:lnTo>
                  <a:pt x="629" y="421"/>
                </a:lnTo>
                <a:lnTo>
                  <a:pt x="629" y="263"/>
                </a:lnTo>
                <a:lnTo>
                  <a:pt x="787" y="263"/>
                </a:lnTo>
                <a:lnTo>
                  <a:pt x="787" y="158"/>
                </a:lnTo>
                <a:lnTo>
                  <a:pt x="629" y="158"/>
                </a:lnTo>
                <a:lnTo>
                  <a:pt x="629" y="0"/>
                </a:lnTo>
                <a:lnTo>
                  <a:pt x="524" y="0"/>
                </a:lnTo>
                <a:lnTo>
                  <a:pt x="524" y="158"/>
                </a:lnTo>
                <a:lnTo>
                  <a:pt x="366" y="158"/>
                </a:lnTo>
                <a:lnTo>
                  <a:pt x="366" y="263"/>
                </a:lnTo>
                <a:lnTo>
                  <a:pt x="524" y="263"/>
                </a:lnTo>
                <a:lnTo>
                  <a:pt x="524" y="421"/>
                </a:lnTo>
                <a:close/>
                <a:moveTo>
                  <a:pt x="316" y="892"/>
                </a:moveTo>
                <a:cubicBezTo>
                  <a:pt x="259" y="892"/>
                  <a:pt x="211" y="941"/>
                  <a:pt x="211" y="997"/>
                </a:cubicBezTo>
                <a:cubicBezTo>
                  <a:pt x="211" y="1054"/>
                  <a:pt x="256" y="1101"/>
                  <a:pt x="316" y="1101"/>
                </a:cubicBezTo>
                <a:cubicBezTo>
                  <a:pt x="375" y="1101"/>
                  <a:pt x="420" y="1054"/>
                  <a:pt x="420" y="997"/>
                </a:cubicBezTo>
                <a:cubicBezTo>
                  <a:pt x="420" y="941"/>
                  <a:pt x="372" y="892"/>
                  <a:pt x="316" y="892"/>
                </a:cubicBezTo>
                <a:close/>
                <a:moveTo>
                  <a:pt x="838" y="892"/>
                </a:moveTo>
                <a:cubicBezTo>
                  <a:pt x="781" y="892"/>
                  <a:pt x="733" y="941"/>
                  <a:pt x="733" y="997"/>
                </a:cubicBezTo>
                <a:cubicBezTo>
                  <a:pt x="733" y="1054"/>
                  <a:pt x="778" y="1101"/>
                  <a:pt x="838" y="1101"/>
                </a:cubicBezTo>
                <a:cubicBezTo>
                  <a:pt x="897" y="1101"/>
                  <a:pt x="942" y="1054"/>
                  <a:pt x="942" y="997"/>
                </a:cubicBezTo>
                <a:cubicBezTo>
                  <a:pt x="942" y="941"/>
                  <a:pt x="894" y="892"/>
                  <a:pt x="838" y="892"/>
                </a:cubicBezTo>
                <a:close/>
                <a:moveTo>
                  <a:pt x="324" y="723"/>
                </a:moveTo>
                <a:lnTo>
                  <a:pt x="327" y="717"/>
                </a:lnTo>
                <a:lnTo>
                  <a:pt x="375" y="633"/>
                </a:lnTo>
                <a:lnTo>
                  <a:pt x="762" y="633"/>
                </a:lnTo>
                <a:cubicBezTo>
                  <a:pt x="801" y="633"/>
                  <a:pt x="835" y="610"/>
                  <a:pt x="852" y="579"/>
                </a:cubicBezTo>
                <a:lnTo>
                  <a:pt x="1055" y="212"/>
                </a:lnTo>
                <a:lnTo>
                  <a:pt x="965" y="161"/>
                </a:lnTo>
                <a:lnTo>
                  <a:pt x="965" y="161"/>
                </a:lnTo>
                <a:lnTo>
                  <a:pt x="908" y="266"/>
                </a:lnTo>
                <a:lnTo>
                  <a:pt x="764" y="528"/>
                </a:lnTo>
                <a:lnTo>
                  <a:pt x="395" y="528"/>
                </a:lnTo>
                <a:lnTo>
                  <a:pt x="389" y="514"/>
                </a:lnTo>
                <a:lnTo>
                  <a:pt x="273" y="266"/>
                </a:lnTo>
                <a:lnTo>
                  <a:pt x="222" y="161"/>
                </a:lnTo>
                <a:lnTo>
                  <a:pt x="175" y="57"/>
                </a:lnTo>
                <a:lnTo>
                  <a:pt x="0" y="57"/>
                </a:lnTo>
                <a:lnTo>
                  <a:pt x="0" y="161"/>
                </a:lnTo>
                <a:lnTo>
                  <a:pt x="104" y="161"/>
                </a:lnTo>
                <a:lnTo>
                  <a:pt x="293" y="559"/>
                </a:lnTo>
                <a:lnTo>
                  <a:pt x="222" y="686"/>
                </a:lnTo>
                <a:cubicBezTo>
                  <a:pt x="214" y="700"/>
                  <a:pt x="208" y="717"/>
                  <a:pt x="208" y="737"/>
                </a:cubicBezTo>
                <a:cubicBezTo>
                  <a:pt x="208" y="793"/>
                  <a:pt x="256" y="841"/>
                  <a:pt x="313" y="841"/>
                </a:cubicBezTo>
                <a:lnTo>
                  <a:pt x="939" y="841"/>
                </a:lnTo>
                <a:lnTo>
                  <a:pt x="939" y="737"/>
                </a:lnTo>
                <a:lnTo>
                  <a:pt x="335" y="737"/>
                </a:lnTo>
                <a:cubicBezTo>
                  <a:pt x="330" y="734"/>
                  <a:pt x="324" y="728"/>
                  <a:pt x="324" y="723"/>
                </a:cubicBezTo>
                <a:close/>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21" name="Google Shape;421;p57"/>
          <p:cNvSpPr/>
          <p:nvPr/>
        </p:nvSpPr>
        <p:spPr>
          <a:xfrm>
            <a:off x="2598334" y="1594867"/>
            <a:ext cx="212967" cy="213000"/>
          </a:xfrm>
          <a:custGeom>
            <a:avLst/>
            <a:gdLst/>
            <a:ahLst/>
            <a:cxnLst/>
            <a:rect l="l" t="t" r="r" b="b"/>
            <a:pathLst>
              <a:path w="898" h="898" extrusionOk="0">
                <a:moveTo>
                  <a:pt x="798" y="0"/>
                </a:moveTo>
                <a:cubicBezTo>
                  <a:pt x="852" y="0"/>
                  <a:pt x="897" y="45"/>
                  <a:pt x="897" y="98"/>
                </a:cubicBezTo>
                <a:lnTo>
                  <a:pt x="897" y="798"/>
                </a:lnTo>
                <a:cubicBezTo>
                  <a:pt x="897" y="852"/>
                  <a:pt x="852" y="897"/>
                  <a:pt x="798" y="897"/>
                </a:cubicBezTo>
                <a:lnTo>
                  <a:pt x="98" y="897"/>
                </a:lnTo>
                <a:cubicBezTo>
                  <a:pt x="45" y="897"/>
                  <a:pt x="0" y="852"/>
                  <a:pt x="0" y="798"/>
                </a:cubicBezTo>
                <a:lnTo>
                  <a:pt x="0" y="98"/>
                </a:lnTo>
                <a:cubicBezTo>
                  <a:pt x="0" y="45"/>
                  <a:pt x="45" y="0"/>
                  <a:pt x="98" y="0"/>
                </a:cubicBezTo>
                <a:lnTo>
                  <a:pt x="798" y="0"/>
                </a:lnTo>
                <a:close/>
                <a:moveTo>
                  <a:pt x="748" y="550"/>
                </a:moveTo>
                <a:lnTo>
                  <a:pt x="748" y="350"/>
                </a:lnTo>
                <a:lnTo>
                  <a:pt x="547" y="350"/>
                </a:lnTo>
                <a:lnTo>
                  <a:pt x="547" y="149"/>
                </a:lnTo>
                <a:lnTo>
                  <a:pt x="347" y="149"/>
                </a:lnTo>
                <a:lnTo>
                  <a:pt x="347" y="350"/>
                </a:lnTo>
                <a:lnTo>
                  <a:pt x="146" y="350"/>
                </a:lnTo>
                <a:lnTo>
                  <a:pt x="146" y="550"/>
                </a:lnTo>
                <a:lnTo>
                  <a:pt x="347" y="550"/>
                </a:lnTo>
                <a:lnTo>
                  <a:pt x="347" y="750"/>
                </a:lnTo>
                <a:lnTo>
                  <a:pt x="547" y="750"/>
                </a:lnTo>
                <a:lnTo>
                  <a:pt x="547" y="550"/>
                </a:lnTo>
                <a:lnTo>
                  <a:pt x="748" y="550"/>
                </a:lnTo>
                <a:close/>
              </a:path>
            </a:pathLst>
          </a:custGeom>
          <a:solidFill>
            <a:schemeClr val="accent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22" name="Google Shape;422;p57"/>
          <p:cNvSpPr/>
          <p:nvPr/>
        </p:nvSpPr>
        <p:spPr>
          <a:xfrm>
            <a:off x="4481993" y="1579452"/>
            <a:ext cx="140393" cy="243841"/>
          </a:xfrm>
          <a:custGeom>
            <a:avLst/>
            <a:gdLst/>
            <a:ahLst/>
            <a:cxnLst/>
            <a:rect l="l" t="t" r="r" b="b"/>
            <a:pathLst>
              <a:path w="574" h="1012" extrusionOk="0">
                <a:moveTo>
                  <a:pt x="308" y="443"/>
                </a:moveTo>
                <a:cubicBezTo>
                  <a:pt x="181" y="410"/>
                  <a:pt x="138" y="376"/>
                  <a:pt x="138" y="322"/>
                </a:cubicBezTo>
                <a:cubicBezTo>
                  <a:pt x="138" y="260"/>
                  <a:pt x="195" y="218"/>
                  <a:pt x="291" y="218"/>
                </a:cubicBezTo>
                <a:cubicBezTo>
                  <a:pt x="389" y="218"/>
                  <a:pt x="429" y="266"/>
                  <a:pt x="432" y="336"/>
                </a:cubicBezTo>
                <a:lnTo>
                  <a:pt x="556" y="336"/>
                </a:lnTo>
                <a:cubicBezTo>
                  <a:pt x="553" y="240"/>
                  <a:pt x="494" y="150"/>
                  <a:pt x="375" y="122"/>
                </a:cubicBezTo>
                <a:lnTo>
                  <a:pt x="375" y="0"/>
                </a:lnTo>
                <a:lnTo>
                  <a:pt x="206" y="0"/>
                </a:lnTo>
                <a:lnTo>
                  <a:pt x="206" y="122"/>
                </a:lnTo>
                <a:cubicBezTo>
                  <a:pt x="96" y="144"/>
                  <a:pt x="8" y="215"/>
                  <a:pt x="8" y="325"/>
                </a:cubicBezTo>
                <a:cubicBezTo>
                  <a:pt x="8" y="455"/>
                  <a:pt x="116" y="520"/>
                  <a:pt x="274" y="556"/>
                </a:cubicBezTo>
                <a:cubicBezTo>
                  <a:pt x="415" y="590"/>
                  <a:pt x="443" y="638"/>
                  <a:pt x="443" y="692"/>
                </a:cubicBezTo>
                <a:cubicBezTo>
                  <a:pt x="443" y="731"/>
                  <a:pt x="415" y="793"/>
                  <a:pt x="291" y="793"/>
                </a:cubicBezTo>
                <a:cubicBezTo>
                  <a:pt x="175" y="793"/>
                  <a:pt x="130" y="743"/>
                  <a:pt x="124" y="675"/>
                </a:cubicBezTo>
                <a:lnTo>
                  <a:pt x="0" y="675"/>
                </a:lnTo>
                <a:cubicBezTo>
                  <a:pt x="6" y="799"/>
                  <a:pt x="99" y="867"/>
                  <a:pt x="206" y="889"/>
                </a:cubicBezTo>
                <a:lnTo>
                  <a:pt x="206" y="1011"/>
                </a:lnTo>
                <a:lnTo>
                  <a:pt x="375" y="1011"/>
                </a:lnTo>
                <a:lnTo>
                  <a:pt x="375" y="889"/>
                </a:lnTo>
                <a:cubicBezTo>
                  <a:pt x="485" y="870"/>
                  <a:pt x="573" y="805"/>
                  <a:pt x="573" y="689"/>
                </a:cubicBezTo>
                <a:cubicBezTo>
                  <a:pt x="570" y="534"/>
                  <a:pt x="435" y="477"/>
                  <a:pt x="308" y="443"/>
                </a:cubicBezTo>
              </a:path>
            </a:pathLst>
          </a:custGeom>
          <a:solidFill>
            <a:schemeClr val="accent1"/>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23" name="Google Shape;423;p57"/>
          <p:cNvSpPr/>
          <p:nvPr/>
        </p:nvSpPr>
        <p:spPr>
          <a:xfrm>
            <a:off x="6264589" y="1594372"/>
            <a:ext cx="260232" cy="214000"/>
          </a:xfrm>
          <a:custGeom>
            <a:avLst/>
            <a:gdLst/>
            <a:ahLst/>
            <a:cxnLst/>
            <a:rect l="l" t="t" r="r" b="b"/>
            <a:pathLst>
              <a:path w="2201" h="1815" extrusionOk="0">
                <a:moveTo>
                  <a:pt x="2000" y="1406"/>
                </a:moveTo>
                <a:lnTo>
                  <a:pt x="201" y="1406"/>
                </a:lnTo>
                <a:lnTo>
                  <a:pt x="201" y="201"/>
                </a:lnTo>
                <a:lnTo>
                  <a:pt x="2000" y="201"/>
                </a:lnTo>
                <a:lnTo>
                  <a:pt x="2000" y="1406"/>
                </a:lnTo>
                <a:close/>
                <a:moveTo>
                  <a:pt x="2000" y="0"/>
                </a:moveTo>
                <a:lnTo>
                  <a:pt x="201" y="0"/>
                </a:lnTo>
                <a:cubicBezTo>
                  <a:pt x="90" y="0"/>
                  <a:pt x="0" y="93"/>
                  <a:pt x="0" y="203"/>
                </a:cubicBezTo>
                <a:lnTo>
                  <a:pt x="0" y="1408"/>
                </a:lnTo>
                <a:cubicBezTo>
                  <a:pt x="0" y="1519"/>
                  <a:pt x="90" y="1611"/>
                  <a:pt x="201" y="1611"/>
                </a:cubicBezTo>
                <a:lnTo>
                  <a:pt x="699" y="1611"/>
                </a:lnTo>
                <a:lnTo>
                  <a:pt x="699" y="1814"/>
                </a:lnTo>
                <a:lnTo>
                  <a:pt x="1501" y="1814"/>
                </a:lnTo>
                <a:lnTo>
                  <a:pt x="1501" y="1611"/>
                </a:lnTo>
                <a:lnTo>
                  <a:pt x="2000" y="1611"/>
                </a:lnTo>
                <a:cubicBezTo>
                  <a:pt x="2110" y="1611"/>
                  <a:pt x="2200" y="1519"/>
                  <a:pt x="2200" y="1408"/>
                </a:cubicBezTo>
                <a:lnTo>
                  <a:pt x="2200" y="203"/>
                </a:lnTo>
                <a:cubicBezTo>
                  <a:pt x="2200" y="88"/>
                  <a:pt x="2107" y="0"/>
                  <a:pt x="2000" y="0"/>
                </a:cubicBezTo>
                <a:close/>
              </a:path>
            </a:pathLst>
          </a:custGeom>
          <a:solidFill>
            <a:schemeClr val="accent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24" name="Google Shape;424;p57"/>
          <p:cNvSpPr/>
          <p:nvPr/>
        </p:nvSpPr>
        <p:spPr>
          <a:xfrm>
            <a:off x="8128100" y="1591532"/>
            <a:ext cx="227829" cy="219568"/>
          </a:xfrm>
          <a:custGeom>
            <a:avLst/>
            <a:gdLst/>
            <a:ahLst/>
            <a:cxnLst/>
            <a:rect l="l" t="t" r="r" b="b"/>
            <a:pathLst>
              <a:path w="180340" h="173801" extrusionOk="0">
                <a:moveTo>
                  <a:pt x="55666" y="1"/>
                </a:moveTo>
                <a:cubicBezTo>
                  <a:pt x="48340" y="1"/>
                  <a:pt x="41036" y="1491"/>
                  <a:pt x="34290" y="4414"/>
                </a:cubicBezTo>
                <a:lnTo>
                  <a:pt x="68580" y="38704"/>
                </a:lnTo>
                <a:lnTo>
                  <a:pt x="44450" y="62834"/>
                </a:lnTo>
                <a:lnTo>
                  <a:pt x="9525" y="28544"/>
                </a:lnTo>
                <a:lnTo>
                  <a:pt x="9525" y="28544"/>
                </a:lnTo>
                <a:cubicBezTo>
                  <a:pt x="0" y="47594"/>
                  <a:pt x="3810" y="71089"/>
                  <a:pt x="19685" y="86964"/>
                </a:cubicBezTo>
                <a:cubicBezTo>
                  <a:pt x="30040" y="97319"/>
                  <a:pt x="43328" y="102398"/>
                  <a:pt x="56559" y="102398"/>
                </a:cubicBezTo>
                <a:cubicBezTo>
                  <a:pt x="62800" y="102398"/>
                  <a:pt x="69028" y="101268"/>
                  <a:pt x="74930" y="99029"/>
                </a:cubicBezTo>
                <a:lnTo>
                  <a:pt x="146685" y="171419"/>
                </a:lnTo>
                <a:cubicBezTo>
                  <a:pt x="148273" y="173007"/>
                  <a:pt x="150336" y="173800"/>
                  <a:pt x="152400" y="173800"/>
                </a:cubicBezTo>
                <a:cubicBezTo>
                  <a:pt x="154464" y="173800"/>
                  <a:pt x="156528" y="173007"/>
                  <a:pt x="158115" y="171419"/>
                </a:cubicBezTo>
                <a:lnTo>
                  <a:pt x="176530" y="153004"/>
                </a:lnTo>
                <a:cubicBezTo>
                  <a:pt x="180340" y="149829"/>
                  <a:pt x="180340" y="144114"/>
                  <a:pt x="177165" y="142209"/>
                </a:cubicBezTo>
                <a:lnTo>
                  <a:pt x="104775" y="69819"/>
                </a:lnTo>
                <a:cubicBezTo>
                  <a:pt x="111760" y="51404"/>
                  <a:pt x="107950" y="29814"/>
                  <a:pt x="92710" y="15209"/>
                </a:cubicBezTo>
                <a:cubicBezTo>
                  <a:pt x="82457" y="4956"/>
                  <a:pt x="69026" y="1"/>
                  <a:pt x="55666"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425" name="Google Shape;425;p57"/>
          <p:cNvSpPr/>
          <p:nvPr/>
        </p:nvSpPr>
        <p:spPr>
          <a:xfrm>
            <a:off x="9974600" y="1580333"/>
            <a:ext cx="219987" cy="242100"/>
          </a:xfrm>
          <a:custGeom>
            <a:avLst/>
            <a:gdLst/>
            <a:ahLst/>
            <a:cxnLst/>
            <a:rect l="l" t="t" r="r" b="b"/>
            <a:pathLst>
              <a:path w="11361" h="12503" extrusionOk="0">
                <a:moveTo>
                  <a:pt x="5669" y="0"/>
                </a:moveTo>
                <a:lnTo>
                  <a:pt x="1" y="2977"/>
                </a:lnTo>
                <a:lnTo>
                  <a:pt x="1" y="4168"/>
                </a:lnTo>
                <a:lnTo>
                  <a:pt x="11313" y="4168"/>
                </a:lnTo>
                <a:lnTo>
                  <a:pt x="11313" y="2977"/>
                </a:lnTo>
                <a:lnTo>
                  <a:pt x="5669" y="0"/>
                </a:lnTo>
                <a:close/>
                <a:moveTo>
                  <a:pt x="1192" y="5358"/>
                </a:moveTo>
                <a:lnTo>
                  <a:pt x="1192" y="9550"/>
                </a:lnTo>
                <a:lnTo>
                  <a:pt x="2978" y="9550"/>
                </a:lnTo>
                <a:lnTo>
                  <a:pt x="2978" y="5358"/>
                </a:lnTo>
                <a:close/>
                <a:moveTo>
                  <a:pt x="4764" y="5358"/>
                </a:moveTo>
                <a:lnTo>
                  <a:pt x="4764" y="9550"/>
                </a:lnTo>
                <a:lnTo>
                  <a:pt x="6550" y="9550"/>
                </a:lnTo>
                <a:lnTo>
                  <a:pt x="6550" y="5358"/>
                </a:lnTo>
                <a:close/>
                <a:moveTo>
                  <a:pt x="8336" y="5358"/>
                </a:moveTo>
                <a:lnTo>
                  <a:pt x="8336" y="9550"/>
                </a:lnTo>
                <a:lnTo>
                  <a:pt x="10122" y="9550"/>
                </a:lnTo>
                <a:lnTo>
                  <a:pt x="10122" y="5358"/>
                </a:lnTo>
                <a:close/>
                <a:moveTo>
                  <a:pt x="49" y="10716"/>
                </a:moveTo>
                <a:lnTo>
                  <a:pt x="49" y="12503"/>
                </a:lnTo>
                <a:lnTo>
                  <a:pt x="11360" y="12503"/>
                </a:lnTo>
                <a:lnTo>
                  <a:pt x="11360" y="10716"/>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426" name="Google Shape;426;p57"/>
          <p:cNvSpPr txBox="1"/>
          <p:nvPr/>
        </p:nvSpPr>
        <p:spPr>
          <a:xfrm>
            <a:off x="2879400" y="5790728"/>
            <a:ext cx="6433200" cy="418400"/>
          </a:xfrm>
          <a:prstGeom prst="rect">
            <a:avLst/>
          </a:prstGeom>
          <a:noFill/>
          <a:ln>
            <a:noFill/>
          </a:ln>
        </p:spPr>
        <p:txBody>
          <a:bodyPr spcFirstLastPara="1" wrap="square" lIns="0" tIns="0" rIns="0" bIns="0" anchor="ctr" anchorCtr="0">
            <a:noAutofit/>
          </a:bodyPr>
          <a:lstStyle/>
          <a:p>
            <a:pPr algn="ctr"/>
            <a:r>
              <a:rPr lang="en" sz="1600">
                <a:solidFill>
                  <a:srgbClr val="202124"/>
                </a:solidFill>
                <a:latin typeface="Google Sans Medium"/>
                <a:ea typeface="Google Sans Medium"/>
                <a:cs typeface="Google Sans Medium"/>
                <a:sym typeface="Google Sans Medium"/>
              </a:rPr>
              <a:t>Functional Solutions:</a:t>
            </a:r>
            <a:r>
              <a:rPr lang="en" sz="1600">
                <a:solidFill>
                  <a:srgbClr val="202124"/>
                </a:solidFill>
                <a:latin typeface="Google Sans"/>
                <a:ea typeface="Google Sans"/>
                <a:cs typeface="Google Sans"/>
                <a:sym typeface="Google Sans"/>
              </a:rPr>
              <a:t> Contact Center AI, Document AI</a:t>
            </a:r>
            <a:endParaRPr sz="1600">
              <a:solidFill>
                <a:srgbClr val="202124"/>
              </a:solidFill>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12BD32-7265-4ED5-9384-9B6F7C963E66}"/>
              </a:ext>
            </a:extLst>
          </p:cNvPr>
          <p:cNvSpPr>
            <a:spLocks noGrp="1"/>
          </p:cNvSpPr>
          <p:nvPr>
            <p:ph type="body" idx="1"/>
          </p:nvPr>
        </p:nvSpPr>
        <p:spPr>
          <a:xfrm>
            <a:off x="609566" y="1379095"/>
            <a:ext cx="11082761" cy="943000"/>
          </a:xfrm>
        </p:spPr>
        <p:txBody>
          <a:bodyPr/>
          <a:lstStyle/>
          <a:p>
            <a:pPr marL="0" lvl="0" indent="0" algn="l" rtl="0">
              <a:spcBef>
                <a:spcPts val="0"/>
              </a:spcBef>
              <a:spcAft>
                <a:spcPts val="0"/>
              </a:spcAft>
              <a:buNone/>
            </a:pPr>
            <a:r>
              <a:rPr lang="en-US" sz="1800" dirty="0">
                <a:solidFill>
                  <a:schemeClr val="accent2"/>
                </a:solidFill>
                <a:latin typeface="Google Sans"/>
                <a:ea typeface="Google Sans"/>
                <a:cs typeface="Google Sans"/>
                <a:sym typeface="Google Sans"/>
              </a:rPr>
              <a:t>Sight</a:t>
            </a:r>
          </a:p>
          <a:p>
            <a:pPr marL="0" lvl="0" indent="0" algn="l" rtl="0">
              <a:spcBef>
                <a:spcPts val="0"/>
              </a:spcBef>
              <a:spcAft>
                <a:spcPts val="0"/>
              </a:spcAft>
              <a:buNone/>
            </a:pPr>
            <a:r>
              <a:rPr lang="en-US" dirty="0"/>
              <a:t>Vision and video intelligence</a:t>
            </a:r>
          </a:p>
        </p:txBody>
      </p:sp>
      <p:sp>
        <p:nvSpPr>
          <p:cNvPr id="4" name="Google Shape;1249;p83">
            <a:extLst>
              <a:ext uri="{FF2B5EF4-FFF2-40B4-BE49-F238E27FC236}">
                <a16:creationId xmlns:a16="http://schemas.microsoft.com/office/drawing/2014/main" id="{7CE0F96C-76D0-43C2-BC3A-2A92FB0ECD59}"/>
              </a:ext>
            </a:extLst>
          </p:cNvPr>
          <p:cNvSpPr txBox="1"/>
          <p:nvPr/>
        </p:nvSpPr>
        <p:spPr>
          <a:xfrm>
            <a:off x="1264084" y="2634325"/>
            <a:ext cx="3766795" cy="186442"/>
          </a:xfrm>
          <a:prstGeom prst="rect">
            <a:avLst/>
          </a:prstGeom>
          <a:noFill/>
          <a:ln>
            <a:noFill/>
          </a:ln>
        </p:spPr>
        <p:txBody>
          <a:bodyPr spcFirstLastPara="1" wrap="square" lIns="91425" tIns="0" rIns="91425" bIns="0" anchor="ctr" anchorCtr="0">
            <a:noAutofit/>
          </a:bodyPr>
          <a:lstStyle/>
          <a:p>
            <a:pPr marL="0" marR="228600" lvl="0" indent="0" algn="l" rtl="0">
              <a:lnSpc>
                <a:spcPct val="115000"/>
              </a:lnSpc>
              <a:spcBef>
                <a:spcPts val="0"/>
              </a:spcBef>
              <a:spcAft>
                <a:spcPts val="0"/>
              </a:spcAft>
              <a:buNone/>
            </a:pPr>
            <a:r>
              <a:rPr lang="en" sz="1600" dirty="0">
                <a:solidFill>
                  <a:srgbClr val="202124"/>
                </a:solidFill>
                <a:latin typeface="Google Sans"/>
                <a:ea typeface="Google Sans"/>
                <a:cs typeface="Google Sans"/>
                <a:sym typeface="Google Sans"/>
              </a:rPr>
              <a:t>Content management &amp; archives</a:t>
            </a:r>
            <a:endParaRPr sz="1600" dirty="0">
              <a:solidFill>
                <a:srgbClr val="202124"/>
              </a:solidFill>
              <a:latin typeface="Google Sans"/>
              <a:ea typeface="Google Sans"/>
              <a:cs typeface="Google Sans"/>
              <a:sym typeface="Google Sans"/>
            </a:endParaRPr>
          </a:p>
        </p:txBody>
      </p:sp>
      <p:sp>
        <p:nvSpPr>
          <p:cNvPr id="5" name="Google Shape;1250;p83">
            <a:extLst>
              <a:ext uri="{FF2B5EF4-FFF2-40B4-BE49-F238E27FC236}">
                <a16:creationId xmlns:a16="http://schemas.microsoft.com/office/drawing/2014/main" id="{08D2D8E0-24A9-49CB-90F0-2E6DB928EA2C}"/>
              </a:ext>
            </a:extLst>
          </p:cNvPr>
          <p:cNvSpPr/>
          <p:nvPr/>
        </p:nvSpPr>
        <p:spPr>
          <a:xfrm>
            <a:off x="874788" y="2598625"/>
            <a:ext cx="308100" cy="308100"/>
          </a:xfrm>
          <a:prstGeom prst="ellipse">
            <a:avLst/>
          </a:prstGeom>
          <a:solidFill>
            <a:srgbClr val="FCE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51;p83">
            <a:extLst>
              <a:ext uri="{FF2B5EF4-FFF2-40B4-BE49-F238E27FC236}">
                <a16:creationId xmlns:a16="http://schemas.microsoft.com/office/drawing/2014/main" id="{7AFA7B95-1122-4ACB-B7F0-62FE176D61C8}"/>
              </a:ext>
            </a:extLst>
          </p:cNvPr>
          <p:cNvSpPr txBox="1"/>
          <p:nvPr/>
        </p:nvSpPr>
        <p:spPr>
          <a:xfrm>
            <a:off x="1264084" y="3267000"/>
            <a:ext cx="3766795" cy="186442"/>
          </a:xfrm>
          <a:prstGeom prst="rect">
            <a:avLst/>
          </a:prstGeom>
          <a:noFill/>
          <a:ln>
            <a:noFill/>
          </a:ln>
        </p:spPr>
        <p:txBody>
          <a:bodyPr spcFirstLastPara="1" wrap="square" lIns="91425" tIns="0" rIns="91425" bIns="0" anchor="ctr" anchorCtr="0">
            <a:noAutofit/>
          </a:bodyPr>
          <a:lstStyle/>
          <a:p>
            <a:pPr marL="0" marR="228600" lvl="0" indent="0" algn="l" rtl="0">
              <a:lnSpc>
                <a:spcPct val="115000"/>
              </a:lnSpc>
              <a:spcBef>
                <a:spcPts val="0"/>
              </a:spcBef>
              <a:spcAft>
                <a:spcPts val="0"/>
              </a:spcAft>
              <a:buNone/>
            </a:pPr>
            <a:r>
              <a:rPr lang="en" sz="1600">
                <a:solidFill>
                  <a:srgbClr val="202124"/>
                </a:solidFill>
                <a:latin typeface="Google Sans"/>
                <a:ea typeface="Google Sans"/>
                <a:cs typeface="Google Sans"/>
                <a:sym typeface="Google Sans"/>
              </a:rPr>
              <a:t>Content classification</a:t>
            </a:r>
            <a:endParaRPr sz="1600">
              <a:solidFill>
                <a:srgbClr val="202124"/>
              </a:solidFill>
              <a:latin typeface="Google Sans"/>
              <a:ea typeface="Google Sans"/>
              <a:cs typeface="Google Sans"/>
              <a:sym typeface="Google Sans"/>
            </a:endParaRPr>
          </a:p>
        </p:txBody>
      </p:sp>
      <p:sp>
        <p:nvSpPr>
          <p:cNvPr id="7" name="Google Shape;1252;p83">
            <a:extLst>
              <a:ext uri="{FF2B5EF4-FFF2-40B4-BE49-F238E27FC236}">
                <a16:creationId xmlns:a16="http://schemas.microsoft.com/office/drawing/2014/main" id="{48662E09-82F1-4F75-BB71-33432BCA0FEA}"/>
              </a:ext>
            </a:extLst>
          </p:cNvPr>
          <p:cNvSpPr/>
          <p:nvPr/>
        </p:nvSpPr>
        <p:spPr>
          <a:xfrm>
            <a:off x="874788" y="3231300"/>
            <a:ext cx="308100" cy="308100"/>
          </a:xfrm>
          <a:prstGeom prst="ellipse">
            <a:avLst/>
          </a:prstGeom>
          <a:solidFill>
            <a:srgbClr val="FCE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3;p83">
            <a:extLst>
              <a:ext uri="{FF2B5EF4-FFF2-40B4-BE49-F238E27FC236}">
                <a16:creationId xmlns:a16="http://schemas.microsoft.com/office/drawing/2014/main" id="{3F285240-F456-42A2-AE92-EE98C9951668}"/>
              </a:ext>
            </a:extLst>
          </p:cNvPr>
          <p:cNvSpPr txBox="1"/>
          <p:nvPr/>
        </p:nvSpPr>
        <p:spPr>
          <a:xfrm>
            <a:off x="1264084" y="3899675"/>
            <a:ext cx="3766795" cy="186442"/>
          </a:xfrm>
          <a:prstGeom prst="rect">
            <a:avLst/>
          </a:prstGeom>
          <a:noFill/>
          <a:ln>
            <a:noFill/>
          </a:ln>
        </p:spPr>
        <p:txBody>
          <a:bodyPr spcFirstLastPara="1" wrap="square" lIns="91425" tIns="0" rIns="91425" bIns="0" anchor="ctr" anchorCtr="0">
            <a:noAutofit/>
          </a:bodyPr>
          <a:lstStyle/>
          <a:p>
            <a:pPr marL="0" marR="228600" lvl="0" indent="0" algn="l" rtl="0">
              <a:lnSpc>
                <a:spcPct val="115000"/>
              </a:lnSpc>
              <a:spcBef>
                <a:spcPts val="0"/>
              </a:spcBef>
              <a:spcAft>
                <a:spcPts val="0"/>
              </a:spcAft>
              <a:buNone/>
            </a:pPr>
            <a:r>
              <a:rPr lang="en" sz="1600" dirty="0">
                <a:solidFill>
                  <a:srgbClr val="202124"/>
                </a:solidFill>
                <a:latin typeface="Google Sans"/>
                <a:ea typeface="Google Sans"/>
                <a:cs typeface="Google Sans"/>
                <a:sym typeface="Google Sans"/>
              </a:rPr>
              <a:t>Image &amp; video search</a:t>
            </a:r>
            <a:endParaRPr sz="1600" dirty="0">
              <a:solidFill>
                <a:srgbClr val="202124"/>
              </a:solidFill>
              <a:latin typeface="Google Sans"/>
              <a:ea typeface="Google Sans"/>
              <a:cs typeface="Google Sans"/>
              <a:sym typeface="Google Sans"/>
            </a:endParaRPr>
          </a:p>
        </p:txBody>
      </p:sp>
      <p:sp>
        <p:nvSpPr>
          <p:cNvPr id="9" name="Google Shape;1254;p83">
            <a:extLst>
              <a:ext uri="{FF2B5EF4-FFF2-40B4-BE49-F238E27FC236}">
                <a16:creationId xmlns:a16="http://schemas.microsoft.com/office/drawing/2014/main" id="{453A1BF7-5F7C-40D7-AF88-398F23317500}"/>
              </a:ext>
            </a:extLst>
          </p:cNvPr>
          <p:cNvSpPr/>
          <p:nvPr/>
        </p:nvSpPr>
        <p:spPr>
          <a:xfrm>
            <a:off x="874788" y="3863975"/>
            <a:ext cx="308100" cy="308100"/>
          </a:xfrm>
          <a:prstGeom prst="ellipse">
            <a:avLst/>
          </a:prstGeom>
          <a:solidFill>
            <a:srgbClr val="FCE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5;p83">
            <a:extLst>
              <a:ext uri="{FF2B5EF4-FFF2-40B4-BE49-F238E27FC236}">
                <a16:creationId xmlns:a16="http://schemas.microsoft.com/office/drawing/2014/main" id="{766F6ADC-8DE8-4AB3-B66F-CD9517D5538F}"/>
              </a:ext>
            </a:extLst>
          </p:cNvPr>
          <p:cNvSpPr txBox="1"/>
          <p:nvPr/>
        </p:nvSpPr>
        <p:spPr>
          <a:xfrm>
            <a:off x="1264084" y="4532200"/>
            <a:ext cx="3766795" cy="186442"/>
          </a:xfrm>
          <a:prstGeom prst="rect">
            <a:avLst/>
          </a:prstGeom>
          <a:noFill/>
          <a:ln>
            <a:noFill/>
          </a:ln>
        </p:spPr>
        <p:txBody>
          <a:bodyPr spcFirstLastPara="1" wrap="square" lIns="91425" tIns="0" rIns="91425" bIns="0" anchor="ctr" anchorCtr="0">
            <a:noAutofit/>
          </a:bodyPr>
          <a:lstStyle/>
          <a:p>
            <a:pPr marL="0" marR="228600" lvl="0" indent="0" algn="l" rtl="0">
              <a:lnSpc>
                <a:spcPct val="115000"/>
              </a:lnSpc>
              <a:spcBef>
                <a:spcPts val="0"/>
              </a:spcBef>
              <a:spcAft>
                <a:spcPts val="0"/>
              </a:spcAft>
              <a:buNone/>
            </a:pPr>
            <a:r>
              <a:rPr lang="en" sz="1600" dirty="0">
                <a:solidFill>
                  <a:srgbClr val="202124"/>
                </a:solidFill>
                <a:latin typeface="Google Sans"/>
                <a:ea typeface="Google Sans"/>
                <a:cs typeface="Google Sans"/>
                <a:sym typeface="Google Sans"/>
              </a:rPr>
              <a:t>Industrial inspection</a:t>
            </a:r>
            <a:endParaRPr sz="1600" dirty="0">
              <a:solidFill>
                <a:srgbClr val="202124"/>
              </a:solidFill>
              <a:latin typeface="Google Sans"/>
              <a:ea typeface="Google Sans"/>
              <a:cs typeface="Google Sans"/>
              <a:sym typeface="Google Sans"/>
            </a:endParaRPr>
          </a:p>
        </p:txBody>
      </p:sp>
      <p:sp>
        <p:nvSpPr>
          <p:cNvPr id="11" name="Google Shape;1256;p83">
            <a:extLst>
              <a:ext uri="{FF2B5EF4-FFF2-40B4-BE49-F238E27FC236}">
                <a16:creationId xmlns:a16="http://schemas.microsoft.com/office/drawing/2014/main" id="{93A82711-8B8F-4977-B6AC-ACBD14FB1FC1}"/>
              </a:ext>
            </a:extLst>
          </p:cNvPr>
          <p:cNvSpPr/>
          <p:nvPr/>
        </p:nvSpPr>
        <p:spPr>
          <a:xfrm>
            <a:off x="874788" y="4496500"/>
            <a:ext cx="308100" cy="308100"/>
          </a:xfrm>
          <a:prstGeom prst="ellipse">
            <a:avLst/>
          </a:prstGeom>
          <a:solidFill>
            <a:srgbClr val="FCE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57;p83">
            <a:extLst>
              <a:ext uri="{FF2B5EF4-FFF2-40B4-BE49-F238E27FC236}">
                <a16:creationId xmlns:a16="http://schemas.microsoft.com/office/drawing/2014/main" id="{656FE773-BE43-4603-A97C-90435F632432}"/>
              </a:ext>
            </a:extLst>
          </p:cNvPr>
          <p:cNvSpPr/>
          <p:nvPr/>
        </p:nvSpPr>
        <p:spPr>
          <a:xfrm>
            <a:off x="967297" y="2684576"/>
            <a:ext cx="123064" cy="136191"/>
          </a:xfrm>
          <a:custGeom>
            <a:avLst/>
            <a:gdLst/>
            <a:ahLst/>
            <a:cxnLst/>
            <a:rect l="l" t="t" r="r" b="b"/>
            <a:pathLst>
              <a:path w="153830" h="170239" extrusionOk="0">
                <a:moveTo>
                  <a:pt x="128192" y="0"/>
                </a:moveTo>
                <a:cubicBezTo>
                  <a:pt x="114176" y="0"/>
                  <a:pt x="102553" y="11623"/>
                  <a:pt x="102553" y="25638"/>
                </a:cubicBezTo>
                <a:cubicBezTo>
                  <a:pt x="102553" y="27689"/>
                  <a:pt x="102895" y="29741"/>
                  <a:pt x="103237" y="31792"/>
                </a:cubicBezTo>
                <a:lnTo>
                  <a:pt x="43073" y="66660"/>
                </a:lnTo>
                <a:cubicBezTo>
                  <a:pt x="38629" y="62558"/>
                  <a:pt x="32475" y="59823"/>
                  <a:pt x="25639" y="59823"/>
                </a:cubicBezTo>
                <a:cubicBezTo>
                  <a:pt x="11623" y="59823"/>
                  <a:pt x="0" y="71445"/>
                  <a:pt x="0" y="85461"/>
                </a:cubicBezTo>
                <a:cubicBezTo>
                  <a:pt x="0" y="99818"/>
                  <a:pt x="11623" y="111099"/>
                  <a:pt x="25639" y="111099"/>
                </a:cubicBezTo>
                <a:cubicBezTo>
                  <a:pt x="32475" y="111099"/>
                  <a:pt x="38629" y="108365"/>
                  <a:pt x="43073" y="104262"/>
                </a:cubicBezTo>
                <a:lnTo>
                  <a:pt x="103921" y="139814"/>
                </a:lnTo>
                <a:cubicBezTo>
                  <a:pt x="103579" y="141523"/>
                  <a:pt x="103237" y="143574"/>
                  <a:pt x="103237" y="145284"/>
                </a:cubicBezTo>
                <a:cubicBezTo>
                  <a:pt x="103237" y="158957"/>
                  <a:pt x="114518" y="170238"/>
                  <a:pt x="128192" y="170238"/>
                </a:cubicBezTo>
                <a:cubicBezTo>
                  <a:pt x="141865" y="170238"/>
                  <a:pt x="153146" y="158957"/>
                  <a:pt x="153146" y="145284"/>
                </a:cubicBezTo>
                <a:cubicBezTo>
                  <a:pt x="153146" y="131610"/>
                  <a:pt x="141865" y="120329"/>
                  <a:pt x="128192" y="120329"/>
                </a:cubicBezTo>
                <a:cubicBezTo>
                  <a:pt x="121697" y="120329"/>
                  <a:pt x="115885" y="123064"/>
                  <a:pt x="111441" y="126824"/>
                </a:cubicBezTo>
                <a:lnTo>
                  <a:pt x="50593" y="91614"/>
                </a:lnTo>
                <a:cubicBezTo>
                  <a:pt x="50935" y="89563"/>
                  <a:pt x="51277" y="87512"/>
                  <a:pt x="51277" y="85461"/>
                </a:cubicBezTo>
                <a:cubicBezTo>
                  <a:pt x="51277" y="83410"/>
                  <a:pt x="50935" y="81359"/>
                  <a:pt x="50593" y="79650"/>
                </a:cubicBezTo>
                <a:lnTo>
                  <a:pt x="110758" y="44440"/>
                </a:lnTo>
                <a:cubicBezTo>
                  <a:pt x="115543" y="48542"/>
                  <a:pt x="121355" y="51277"/>
                  <a:pt x="128192" y="51277"/>
                </a:cubicBezTo>
                <a:cubicBezTo>
                  <a:pt x="142549" y="51277"/>
                  <a:pt x="153830" y="39996"/>
                  <a:pt x="153830" y="25638"/>
                </a:cubicBezTo>
                <a:cubicBezTo>
                  <a:pt x="153830" y="11623"/>
                  <a:pt x="142549" y="0"/>
                  <a:pt x="1281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58;p83">
            <a:extLst>
              <a:ext uri="{FF2B5EF4-FFF2-40B4-BE49-F238E27FC236}">
                <a16:creationId xmlns:a16="http://schemas.microsoft.com/office/drawing/2014/main" id="{2F3CCA47-4099-434B-AB8E-069EBEFC2A30}"/>
              </a:ext>
            </a:extLst>
          </p:cNvPr>
          <p:cNvSpPr/>
          <p:nvPr/>
        </p:nvSpPr>
        <p:spPr>
          <a:xfrm>
            <a:off x="952632" y="3967163"/>
            <a:ext cx="152400" cy="101579"/>
          </a:xfrm>
          <a:custGeom>
            <a:avLst/>
            <a:gdLst/>
            <a:ahLst/>
            <a:cxnLst/>
            <a:rect l="l" t="t" r="r" b="b"/>
            <a:pathLst>
              <a:path w="980" h="653" extrusionOk="0">
                <a:moveTo>
                  <a:pt x="762" y="246"/>
                </a:moveTo>
                <a:lnTo>
                  <a:pt x="762" y="54"/>
                </a:lnTo>
                <a:cubicBezTo>
                  <a:pt x="762" y="23"/>
                  <a:pt x="736" y="0"/>
                  <a:pt x="708" y="0"/>
                </a:cubicBezTo>
                <a:lnTo>
                  <a:pt x="53" y="0"/>
                </a:lnTo>
                <a:cubicBezTo>
                  <a:pt x="22" y="0"/>
                  <a:pt x="0" y="26"/>
                  <a:pt x="0" y="54"/>
                </a:cubicBezTo>
                <a:lnTo>
                  <a:pt x="0" y="599"/>
                </a:lnTo>
                <a:cubicBezTo>
                  <a:pt x="0" y="630"/>
                  <a:pt x="25" y="652"/>
                  <a:pt x="53" y="652"/>
                </a:cubicBezTo>
                <a:lnTo>
                  <a:pt x="708" y="652"/>
                </a:lnTo>
                <a:cubicBezTo>
                  <a:pt x="739" y="652"/>
                  <a:pt x="762" y="627"/>
                  <a:pt x="762" y="599"/>
                </a:cubicBezTo>
                <a:lnTo>
                  <a:pt x="762" y="407"/>
                </a:lnTo>
                <a:lnTo>
                  <a:pt x="979" y="624"/>
                </a:lnTo>
                <a:lnTo>
                  <a:pt x="979" y="26"/>
                </a:lnTo>
                <a:lnTo>
                  <a:pt x="762" y="246"/>
                </a:ln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b="0" i="0" u="none" strike="noStrike" cap="none">
              <a:solidFill>
                <a:srgbClr val="000000"/>
              </a:solidFill>
              <a:latin typeface="Calibri"/>
              <a:ea typeface="Calibri"/>
              <a:cs typeface="Calibri"/>
              <a:sym typeface="Calibri"/>
            </a:endParaRPr>
          </a:p>
        </p:txBody>
      </p:sp>
      <p:sp>
        <p:nvSpPr>
          <p:cNvPr id="14" name="Google Shape;1259;p83">
            <a:extLst>
              <a:ext uri="{FF2B5EF4-FFF2-40B4-BE49-F238E27FC236}">
                <a16:creationId xmlns:a16="http://schemas.microsoft.com/office/drawing/2014/main" id="{35170FF8-F495-4B18-AC3D-A396052200EF}"/>
              </a:ext>
            </a:extLst>
          </p:cNvPr>
          <p:cNvSpPr/>
          <p:nvPr/>
        </p:nvSpPr>
        <p:spPr>
          <a:xfrm>
            <a:off x="952635" y="4574713"/>
            <a:ext cx="152400" cy="151670"/>
          </a:xfrm>
          <a:custGeom>
            <a:avLst/>
            <a:gdLst/>
            <a:ahLst/>
            <a:cxnLst/>
            <a:rect l="l" t="t" r="r" b="b"/>
            <a:pathLst>
              <a:path w="916" h="913" extrusionOk="0">
                <a:moveTo>
                  <a:pt x="652" y="573"/>
                </a:moveTo>
                <a:lnTo>
                  <a:pt x="610" y="573"/>
                </a:lnTo>
                <a:lnTo>
                  <a:pt x="596" y="559"/>
                </a:lnTo>
                <a:cubicBezTo>
                  <a:pt x="646" y="500"/>
                  <a:pt x="677" y="421"/>
                  <a:pt x="677" y="339"/>
                </a:cubicBezTo>
                <a:cubicBezTo>
                  <a:pt x="677" y="150"/>
                  <a:pt x="525" y="0"/>
                  <a:pt x="339" y="0"/>
                </a:cubicBezTo>
                <a:cubicBezTo>
                  <a:pt x="153" y="0"/>
                  <a:pt x="0" y="153"/>
                  <a:pt x="0" y="339"/>
                </a:cubicBezTo>
                <a:cubicBezTo>
                  <a:pt x="0" y="528"/>
                  <a:pt x="153" y="678"/>
                  <a:pt x="339" y="678"/>
                </a:cubicBezTo>
                <a:cubicBezTo>
                  <a:pt x="423" y="678"/>
                  <a:pt x="500" y="646"/>
                  <a:pt x="559" y="596"/>
                </a:cubicBezTo>
                <a:lnTo>
                  <a:pt x="573" y="610"/>
                </a:lnTo>
                <a:lnTo>
                  <a:pt x="573" y="652"/>
                </a:lnTo>
                <a:lnTo>
                  <a:pt x="836" y="912"/>
                </a:lnTo>
                <a:lnTo>
                  <a:pt x="915" y="833"/>
                </a:lnTo>
                <a:lnTo>
                  <a:pt x="652" y="573"/>
                </a:lnTo>
                <a:close/>
                <a:moveTo>
                  <a:pt x="339" y="573"/>
                </a:moveTo>
                <a:cubicBezTo>
                  <a:pt x="209" y="573"/>
                  <a:pt x="105" y="469"/>
                  <a:pt x="105" y="339"/>
                </a:cubicBezTo>
                <a:cubicBezTo>
                  <a:pt x="105" y="209"/>
                  <a:pt x="209" y="105"/>
                  <a:pt x="339" y="105"/>
                </a:cubicBezTo>
                <a:cubicBezTo>
                  <a:pt x="469" y="105"/>
                  <a:pt x="573" y="209"/>
                  <a:pt x="573" y="339"/>
                </a:cubicBezTo>
                <a:cubicBezTo>
                  <a:pt x="576" y="469"/>
                  <a:pt x="469" y="573"/>
                  <a:pt x="339" y="57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b="0" i="0" u="none" strike="noStrike" cap="none">
              <a:solidFill>
                <a:srgbClr val="000000"/>
              </a:solidFill>
              <a:latin typeface="Calibri"/>
              <a:ea typeface="Calibri"/>
              <a:cs typeface="Calibri"/>
              <a:sym typeface="Calibri"/>
            </a:endParaRPr>
          </a:p>
        </p:txBody>
      </p:sp>
      <p:sp>
        <p:nvSpPr>
          <p:cNvPr id="15" name="Google Shape;1260;p83">
            <a:extLst>
              <a:ext uri="{FF2B5EF4-FFF2-40B4-BE49-F238E27FC236}">
                <a16:creationId xmlns:a16="http://schemas.microsoft.com/office/drawing/2014/main" id="{00F093A2-1AC8-4229-ADB5-B8C65CAB97BF}"/>
              </a:ext>
            </a:extLst>
          </p:cNvPr>
          <p:cNvSpPr/>
          <p:nvPr/>
        </p:nvSpPr>
        <p:spPr>
          <a:xfrm>
            <a:off x="952621" y="3321716"/>
            <a:ext cx="152399" cy="127264"/>
          </a:xfrm>
          <a:custGeom>
            <a:avLst/>
            <a:gdLst/>
            <a:ahLst/>
            <a:cxnLst/>
            <a:rect l="l" t="t" r="r" b="b"/>
            <a:pathLst>
              <a:path w="1257" h="1048" extrusionOk="0">
                <a:moveTo>
                  <a:pt x="105" y="208"/>
                </a:moveTo>
                <a:lnTo>
                  <a:pt x="0" y="208"/>
                </a:lnTo>
                <a:lnTo>
                  <a:pt x="0" y="471"/>
                </a:lnTo>
                <a:lnTo>
                  <a:pt x="0" y="942"/>
                </a:lnTo>
                <a:cubicBezTo>
                  <a:pt x="0" y="999"/>
                  <a:pt x="48" y="1047"/>
                  <a:pt x="105" y="1047"/>
                </a:cubicBezTo>
                <a:lnTo>
                  <a:pt x="1044" y="1047"/>
                </a:lnTo>
                <a:lnTo>
                  <a:pt x="1044" y="942"/>
                </a:lnTo>
                <a:lnTo>
                  <a:pt x="105" y="942"/>
                </a:lnTo>
                <a:lnTo>
                  <a:pt x="105" y="208"/>
                </a:lnTo>
                <a:close/>
                <a:moveTo>
                  <a:pt x="1149" y="104"/>
                </a:moveTo>
                <a:lnTo>
                  <a:pt x="731" y="104"/>
                </a:lnTo>
                <a:lnTo>
                  <a:pt x="627" y="0"/>
                </a:lnTo>
                <a:lnTo>
                  <a:pt x="313" y="0"/>
                </a:lnTo>
                <a:cubicBezTo>
                  <a:pt x="257" y="0"/>
                  <a:pt x="209" y="48"/>
                  <a:pt x="209" y="104"/>
                </a:cubicBezTo>
                <a:lnTo>
                  <a:pt x="209" y="731"/>
                </a:lnTo>
                <a:cubicBezTo>
                  <a:pt x="209" y="787"/>
                  <a:pt x="257" y="835"/>
                  <a:pt x="313" y="835"/>
                </a:cubicBezTo>
                <a:lnTo>
                  <a:pt x="1149" y="835"/>
                </a:lnTo>
                <a:cubicBezTo>
                  <a:pt x="1205" y="835"/>
                  <a:pt x="1253" y="787"/>
                  <a:pt x="1253" y="731"/>
                </a:cubicBezTo>
                <a:lnTo>
                  <a:pt x="1253" y="208"/>
                </a:lnTo>
                <a:cubicBezTo>
                  <a:pt x="1256" y="149"/>
                  <a:pt x="1208" y="104"/>
                  <a:pt x="1149" y="104"/>
                </a:cubicBezTo>
                <a:close/>
                <a:moveTo>
                  <a:pt x="601" y="364"/>
                </a:moveTo>
                <a:lnTo>
                  <a:pt x="785" y="601"/>
                </a:lnTo>
                <a:lnTo>
                  <a:pt x="915" y="443"/>
                </a:lnTo>
                <a:lnTo>
                  <a:pt x="1098" y="677"/>
                </a:lnTo>
                <a:lnTo>
                  <a:pt x="367" y="677"/>
                </a:lnTo>
                <a:lnTo>
                  <a:pt x="601" y="364"/>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b="0" i="0" u="none" strike="noStrike" cap="none">
              <a:solidFill>
                <a:srgbClr val="000000"/>
              </a:solidFill>
              <a:latin typeface="Calibri"/>
              <a:ea typeface="Calibri"/>
              <a:cs typeface="Calibri"/>
              <a:sym typeface="Calibri"/>
            </a:endParaRPr>
          </a:p>
        </p:txBody>
      </p:sp>
      <p:sp>
        <p:nvSpPr>
          <p:cNvPr id="16" name="TextBox 15">
            <a:extLst>
              <a:ext uri="{FF2B5EF4-FFF2-40B4-BE49-F238E27FC236}">
                <a16:creationId xmlns:a16="http://schemas.microsoft.com/office/drawing/2014/main" id="{F92AF91B-5883-4AEC-BE1E-BB17E558E634}"/>
              </a:ext>
            </a:extLst>
          </p:cNvPr>
          <p:cNvSpPr txBox="1"/>
          <p:nvPr/>
        </p:nvSpPr>
        <p:spPr>
          <a:xfrm>
            <a:off x="330901" y="450339"/>
            <a:ext cx="8664315" cy="584775"/>
          </a:xfrm>
          <a:prstGeom prst="rect">
            <a:avLst/>
          </a:prstGeom>
          <a:noFill/>
        </p:spPr>
        <p:txBody>
          <a:bodyPr wrap="square" rtlCol="0">
            <a:spAutoFit/>
          </a:bodyPr>
          <a:lstStyle/>
          <a:p>
            <a:r>
              <a:rPr lang="en" sz="3200" b="1" dirty="0"/>
              <a:t>Easy-to-deploy AI applications</a:t>
            </a:r>
          </a:p>
        </p:txBody>
      </p:sp>
      <p:sp>
        <p:nvSpPr>
          <p:cNvPr id="17" name="Google Shape;1274;p84">
            <a:extLst>
              <a:ext uri="{FF2B5EF4-FFF2-40B4-BE49-F238E27FC236}">
                <a16:creationId xmlns:a16="http://schemas.microsoft.com/office/drawing/2014/main" id="{D07EED4E-1809-4005-86EF-7F2ECB1000DA}"/>
              </a:ext>
            </a:extLst>
          </p:cNvPr>
          <p:cNvSpPr txBox="1">
            <a:spLocks noGrp="1"/>
          </p:cNvSpPr>
          <p:nvPr>
            <p:ph type="title"/>
          </p:nvPr>
        </p:nvSpPr>
        <p:spPr>
          <a:xfrm>
            <a:off x="5844236" y="1379095"/>
            <a:ext cx="5848091" cy="823700"/>
          </a:xfrm>
          <a:prstGeom prst="rect">
            <a:avLst/>
          </a:prstGeom>
        </p:spPr>
        <p:txBody>
          <a:bodyPr spcFirstLastPara="1" wrap="square" lIns="0" tIns="0" rIns="91425" bIns="0" anchor="t" anchorCtr="0">
            <a:noAutofit/>
          </a:bodyPr>
          <a:lstStyle/>
          <a:p>
            <a:pPr marL="0" lvl="0" indent="0" algn="l" rtl="0">
              <a:spcBef>
                <a:spcPts val="0"/>
              </a:spcBef>
              <a:spcAft>
                <a:spcPts val="0"/>
              </a:spcAft>
              <a:buNone/>
            </a:pPr>
            <a:r>
              <a:rPr lang="en" sz="1800" dirty="0">
                <a:solidFill>
                  <a:schemeClr val="accent2"/>
                </a:solidFill>
                <a:latin typeface="Google Sans"/>
                <a:ea typeface="Google Sans"/>
                <a:cs typeface="Google Sans"/>
                <a:sym typeface="Google Sans"/>
              </a:rPr>
              <a:t>Language</a:t>
            </a:r>
            <a:endParaRPr sz="1800" dirty="0">
              <a:solidFill>
                <a:schemeClr val="accent2"/>
              </a:solidFill>
              <a:latin typeface="Google Sans"/>
              <a:ea typeface="Google Sans"/>
              <a:cs typeface="Google Sans"/>
              <a:sym typeface="Google Sans"/>
            </a:endParaRPr>
          </a:p>
          <a:p>
            <a:pPr marL="0" lvl="0" indent="0" algn="l" rtl="0">
              <a:spcBef>
                <a:spcPts val="0"/>
              </a:spcBef>
              <a:spcAft>
                <a:spcPts val="0"/>
              </a:spcAft>
              <a:buNone/>
            </a:pPr>
            <a:r>
              <a:rPr lang="en" sz="2800" dirty="0">
                <a:latin typeface="Calibri (Body)"/>
              </a:rPr>
              <a:t>Translation and natural language</a:t>
            </a:r>
            <a:endParaRPr sz="2800" dirty="0">
              <a:latin typeface="Calibri (Body)"/>
            </a:endParaRPr>
          </a:p>
        </p:txBody>
      </p:sp>
      <p:sp>
        <p:nvSpPr>
          <p:cNvPr id="42" name="Google Shape;1275;p84">
            <a:extLst>
              <a:ext uri="{FF2B5EF4-FFF2-40B4-BE49-F238E27FC236}">
                <a16:creationId xmlns:a16="http://schemas.microsoft.com/office/drawing/2014/main" id="{8C186FC2-9FA2-43CF-808D-19274BBF81E6}"/>
              </a:ext>
            </a:extLst>
          </p:cNvPr>
          <p:cNvSpPr txBox="1"/>
          <p:nvPr/>
        </p:nvSpPr>
        <p:spPr>
          <a:xfrm>
            <a:off x="6485297" y="2584067"/>
            <a:ext cx="3285000" cy="236700"/>
          </a:xfrm>
          <a:prstGeom prst="rect">
            <a:avLst/>
          </a:prstGeom>
          <a:noFill/>
          <a:ln>
            <a:noFill/>
          </a:ln>
        </p:spPr>
        <p:txBody>
          <a:bodyPr spcFirstLastPara="1" wrap="square" lIns="91425" tIns="0" rIns="91425" bIns="0" anchor="ctr" anchorCtr="0">
            <a:noAutofit/>
          </a:bodyPr>
          <a:lstStyle/>
          <a:p>
            <a:pPr marL="0" marR="228600" lvl="0" indent="0" algn="l" rtl="0">
              <a:lnSpc>
                <a:spcPct val="115000"/>
              </a:lnSpc>
              <a:spcBef>
                <a:spcPts val="0"/>
              </a:spcBef>
              <a:spcAft>
                <a:spcPts val="0"/>
              </a:spcAft>
              <a:buNone/>
            </a:pPr>
            <a:r>
              <a:rPr lang="en" sz="1600" dirty="0">
                <a:solidFill>
                  <a:srgbClr val="202124"/>
                </a:solidFill>
                <a:latin typeface="Google Sans"/>
                <a:ea typeface="Google Sans"/>
                <a:cs typeface="Google Sans"/>
                <a:sym typeface="Google Sans"/>
              </a:rPr>
              <a:t>Localization</a:t>
            </a:r>
            <a:endParaRPr sz="1600" dirty="0">
              <a:solidFill>
                <a:srgbClr val="202124"/>
              </a:solidFill>
              <a:latin typeface="Google Sans"/>
              <a:ea typeface="Google Sans"/>
              <a:cs typeface="Google Sans"/>
              <a:sym typeface="Google Sans"/>
            </a:endParaRPr>
          </a:p>
        </p:txBody>
      </p:sp>
      <p:sp>
        <p:nvSpPr>
          <p:cNvPr id="43" name="Google Shape;1276;p84">
            <a:extLst>
              <a:ext uri="{FF2B5EF4-FFF2-40B4-BE49-F238E27FC236}">
                <a16:creationId xmlns:a16="http://schemas.microsoft.com/office/drawing/2014/main" id="{C8AC1FEA-3224-4568-9ED8-45C3E96A9C08}"/>
              </a:ext>
            </a:extLst>
          </p:cNvPr>
          <p:cNvSpPr/>
          <p:nvPr/>
        </p:nvSpPr>
        <p:spPr>
          <a:xfrm>
            <a:off x="6096000" y="2548367"/>
            <a:ext cx="308100" cy="308100"/>
          </a:xfrm>
          <a:prstGeom prst="ellipse">
            <a:avLst/>
          </a:prstGeom>
          <a:solidFill>
            <a:srgbClr val="FCE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1277;p84">
            <a:extLst>
              <a:ext uri="{FF2B5EF4-FFF2-40B4-BE49-F238E27FC236}">
                <a16:creationId xmlns:a16="http://schemas.microsoft.com/office/drawing/2014/main" id="{A9CA66FF-D0E7-49F3-B7CE-00048AA53023}"/>
              </a:ext>
            </a:extLst>
          </p:cNvPr>
          <p:cNvSpPr txBox="1"/>
          <p:nvPr/>
        </p:nvSpPr>
        <p:spPr>
          <a:xfrm>
            <a:off x="6485297" y="3216742"/>
            <a:ext cx="3285000" cy="236700"/>
          </a:xfrm>
          <a:prstGeom prst="rect">
            <a:avLst/>
          </a:prstGeom>
          <a:noFill/>
          <a:ln>
            <a:noFill/>
          </a:ln>
        </p:spPr>
        <p:txBody>
          <a:bodyPr spcFirstLastPara="1" wrap="square" lIns="91425" tIns="0" rIns="91425" bIns="0" anchor="ctr" anchorCtr="0">
            <a:noAutofit/>
          </a:bodyPr>
          <a:lstStyle/>
          <a:p>
            <a:pPr marL="0" marR="228600" lvl="0" indent="0" algn="l" rtl="0">
              <a:lnSpc>
                <a:spcPct val="115000"/>
              </a:lnSpc>
              <a:spcBef>
                <a:spcPts val="0"/>
              </a:spcBef>
              <a:spcAft>
                <a:spcPts val="0"/>
              </a:spcAft>
              <a:buNone/>
            </a:pPr>
            <a:r>
              <a:rPr lang="en" sz="1600">
                <a:solidFill>
                  <a:srgbClr val="202124"/>
                </a:solidFill>
                <a:latin typeface="Google Sans"/>
                <a:ea typeface="Google Sans"/>
                <a:cs typeface="Google Sans"/>
                <a:sym typeface="Google Sans"/>
              </a:rPr>
              <a:t>Sentiment analysis</a:t>
            </a:r>
            <a:endParaRPr sz="1600">
              <a:solidFill>
                <a:srgbClr val="202124"/>
              </a:solidFill>
              <a:latin typeface="Google Sans"/>
              <a:ea typeface="Google Sans"/>
              <a:cs typeface="Google Sans"/>
              <a:sym typeface="Google Sans"/>
            </a:endParaRPr>
          </a:p>
        </p:txBody>
      </p:sp>
      <p:sp>
        <p:nvSpPr>
          <p:cNvPr id="45" name="Google Shape;1278;p84">
            <a:extLst>
              <a:ext uri="{FF2B5EF4-FFF2-40B4-BE49-F238E27FC236}">
                <a16:creationId xmlns:a16="http://schemas.microsoft.com/office/drawing/2014/main" id="{CC6C5AA9-700F-4A93-A90D-E94370489793}"/>
              </a:ext>
            </a:extLst>
          </p:cNvPr>
          <p:cNvSpPr/>
          <p:nvPr/>
        </p:nvSpPr>
        <p:spPr>
          <a:xfrm>
            <a:off x="6096000" y="3181042"/>
            <a:ext cx="308100" cy="308100"/>
          </a:xfrm>
          <a:prstGeom prst="ellipse">
            <a:avLst/>
          </a:prstGeom>
          <a:solidFill>
            <a:srgbClr val="FCE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1279;p84">
            <a:extLst>
              <a:ext uri="{FF2B5EF4-FFF2-40B4-BE49-F238E27FC236}">
                <a16:creationId xmlns:a16="http://schemas.microsoft.com/office/drawing/2014/main" id="{78FD0357-BA0B-478A-A2A4-E05ED9C96FCA}"/>
              </a:ext>
            </a:extLst>
          </p:cNvPr>
          <p:cNvSpPr txBox="1"/>
          <p:nvPr/>
        </p:nvSpPr>
        <p:spPr>
          <a:xfrm>
            <a:off x="6485297" y="3849417"/>
            <a:ext cx="3285000" cy="236700"/>
          </a:xfrm>
          <a:prstGeom prst="rect">
            <a:avLst/>
          </a:prstGeom>
          <a:noFill/>
          <a:ln>
            <a:noFill/>
          </a:ln>
        </p:spPr>
        <p:txBody>
          <a:bodyPr spcFirstLastPara="1" wrap="square" lIns="91425" tIns="0" rIns="91425" bIns="0" anchor="ctr" anchorCtr="0">
            <a:noAutofit/>
          </a:bodyPr>
          <a:lstStyle/>
          <a:p>
            <a:pPr marL="0" marR="228600" lvl="0" indent="0" algn="l" rtl="0">
              <a:lnSpc>
                <a:spcPct val="115000"/>
              </a:lnSpc>
              <a:spcBef>
                <a:spcPts val="0"/>
              </a:spcBef>
              <a:spcAft>
                <a:spcPts val="0"/>
              </a:spcAft>
              <a:buNone/>
            </a:pPr>
            <a:r>
              <a:rPr lang="en" sz="1600">
                <a:solidFill>
                  <a:srgbClr val="202124"/>
                </a:solidFill>
                <a:latin typeface="Google Sans"/>
                <a:ea typeface="Google Sans"/>
                <a:cs typeface="Google Sans"/>
                <a:sym typeface="Google Sans"/>
              </a:rPr>
              <a:t>Document classification</a:t>
            </a:r>
            <a:endParaRPr sz="1600">
              <a:solidFill>
                <a:srgbClr val="202124"/>
              </a:solidFill>
              <a:latin typeface="Google Sans"/>
              <a:ea typeface="Google Sans"/>
              <a:cs typeface="Google Sans"/>
              <a:sym typeface="Google Sans"/>
            </a:endParaRPr>
          </a:p>
        </p:txBody>
      </p:sp>
      <p:sp>
        <p:nvSpPr>
          <p:cNvPr id="47" name="Google Shape;1280;p84">
            <a:extLst>
              <a:ext uri="{FF2B5EF4-FFF2-40B4-BE49-F238E27FC236}">
                <a16:creationId xmlns:a16="http://schemas.microsoft.com/office/drawing/2014/main" id="{DDDDAC5C-3A4C-409C-BB2C-FAE3F7A77C57}"/>
              </a:ext>
            </a:extLst>
          </p:cNvPr>
          <p:cNvSpPr/>
          <p:nvPr/>
        </p:nvSpPr>
        <p:spPr>
          <a:xfrm>
            <a:off x="6096000" y="3813717"/>
            <a:ext cx="308100" cy="308100"/>
          </a:xfrm>
          <a:prstGeom prst="ellipse">
            <a:avLst/>
          </a:prstGeom>
          <a:solidFill>
            <a:srgbClr val="FCE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1281;p84">
            <a:extLst>
              <a:ext uri="{FF2B5EF4-FFF2-40B4-BE49-F238E27FC236}">
                <a16:creationId xmlns:a16="http://schemas.microsoft.com/office/drawing/2014/main" id="{24DACBCA-C897-4284-9833-58643FC283E0}"/>
              </a:ext>
            </a:extLst>
          </p:cNvPr>
          <p:cNvSpPr txBox="1"/>
          <p:nvPr/>
        </p:nvSpPr>
        <p:spPr>
          <a:xfrm>
            <a:off x="6485297" y="4481942"/>
            <a:ext cx="3285000" cy="236700"/>
          </a:xfrm>
          <a:prstGeom prst="rect">
            <a:avLst/>
          </a:prstGeom>
          <a:noFill/>
          <a:ln>
            <a:noFill/>
          </a:ln>
        </p:spPr>
        <p:txBody>
          <a:bodyPr spcFirstLastPara="1" wrap="square" lIns="91425" tIns="0" rIns="91425" bIns="0" anchor="ctr" anchorCtr="0">
            <a:noAutofit/>
          </a:bodyPr>
          <a:lstStyle/>
          <a:p>
            <a:pPr marL="0" marR="228600" lvl="0" indent="0" algn="l" rtl="0">
              <a:lnSpc>
                <a:spcPct val="115000"/>
              </a:lnSpc>
              <a:spcBef>
                <a:spcPts val="0"/>
              </a:spcBef>
              <a:spcAft>
                <a:spcPts val="0"/>
              </a:spcAft>
              <a:buNone/>
            </a:pPr>
            <a:r>
              <a:rPr lang="en" sz="1600">
                <a:solidFill>
                  <a:srgbClr val="202124"/>
                </a:solidFill>
                <a:latin typeface="Google Sans"/>
                <a:ea typeface="Google Sans"/>
                <a:cs typeface="Google Sans"/>
                <a:sym typeface="Google Sans"/>
              </a:rPr>
              <a:t>Entity extraction</a:t>
            </a:r>
            <a:endParaRPr sz="1600">
              <a:solidFill>
                <a:srgbClr val="202124"/>
              </a:solidFill>
              <a:latin typeface="Google Sans"/>
              <a:ea typeface="Google Sans"/>
              <a:cs typeface="Google Sans"/>
              <a:sym typeface="Google Sans"/>
            </a:endParaRPr>
          </a:p>
        </p:txBody>
      </p:sp>
      <p:sp>
        <p:nvSpPr>
          <p:cNvPr id="49" name="Google Shape;1282;p84">
            <a:extLst>
              <a:ext uri="{FF2B5EF4-FFF2-40B4-BE49-F238E27FC236}">
                <a16:creationId xmlns:a16="http://schemas.microsoft.com/office/drawing/2014/main" id="{5520E444-C833-4E82-BA85-07AE9349FB6A}"/>
              </a:ext>
            </a:extLst>
          </p:cNvPr>
          <p:cNvSpPr/>
          <p:nvPr/>
        </p:nvSpPr>
        <p:spPr>
          <a:xfrm>
            <a:off x="6096000" y="4446242"/>
            <a:ext cx="308100" cy="308100"/>
          </a:xfrm>
          <a:prstGeom prst="ellipse">
            <a:avLst/>
          </a:prstGeom>
          <a:solidFill>
            <a:srgbClr val="FCE8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1283;p84">
            <a:extLst>
              <a:ext uri="{FF2B5EF4-FFF2-40B4-BE49-F238E27FC236}">
                <a16:creationId xmlns:a16="http://schemas.microsoft.com/office/drawing/2014/main" id="{EB2D82DA-4108-4C54-B096-781DE9FBB194}"/>
              </a:ext>
            </a:extLst>
          </p:cNvPr>
          <p:cNvSpPr/>
          <p:nvPr/>
        </p:nvSpPr>
        <p:spPr>
          <a:xfrm>
            <a:off x="6197641" y="2627269"/>
            <a:ext cx="104824" cy="150288"/>
          </a:xfrm>
          <a:custGeom>
            <a:avLst/>
            <a:gdLst/>
            <a:ahLst/>
            <a:cxnLst/>
            <a:rect l="l" t="t" r="r" b="b"/>
            <a:pathLst>
              <a:path w="734" h="1048" extrusionOk="0">
                <a:moveTo>
                  <a:pt x="366" y="0"/>
                </a:moveTo>
                <a:cubicBezTo>
                  <a:pt x="163" y="0"/>
                  <a:pt x="0" y="164"/>
                  <a:pt x="0" y="367"/>
                </a:cubicBezTo>
                <a:cubicBezTo>
                  <a:pt x="0" y="641"/>
                  <a:pt x="366" y="1047"/>
                  <a:pt x="366" y="1047"/>
                </a:cubicBezTo>
                <a:cubicBezTo>
                  <a:pt x="366" y="1047"/>
                  <a:pt x="733" y="641"/>
                  <a:pt x="733" y="367"/>
                </a:cubicBezTo>
                <a:cubicBezTo>
                  <a:pt x="731" y="164"/>
                  <a:pt x="567" y="0"/>
                  <a:pt x="366" y="0"/>
                </a:cubicBezTo>
                <a:close/>
                <a:moveTo>
                  <a:pt x="366" y="497"/>
                </a:moveTo>
                <a:cubicBezTo>
                  <a:pt x="293" y="497"/>
                  <a:pt x="237" y="438"/>
                  <a:pt x="237" y="367"/>
                </a:cubicBezTo>
                <a:cubicBezTo>
                  <a:pt x="237" y="296"/>
                  <a:pt x="296" y="237"/>
                  <a:pt x="366" y="237"/>
                </a:cubicBezTo>
                <a:cubicBezTo>
                  <a:pt x="440" y="237"/>
                  <a:pt x="496" y="296"/>
                  <a:pt x="496" y="367"/>
                </a:cubicBezTo>
                <a:cubicBezTo>
                  <a:pt x="496" y="438"/>
                  <a:pt x="437" y="497"/>
                  <a:pt x="366" y="497"/>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51" name="Google Shape;1284;p84">
            <a:extLst>
              <a:ext uri="{FF2B5EF4-FFF2-40B4-BE49-F238E27FC236}">
                <a16:creationId xmlns:a16="http://schemas.microsoft.com/office/drawing/2014/main" id="{B0D6C38B-F266-4B38-9BF1-30F92D376CA5}"/>
              </a:ext>
            </a:extLst>
          </p:cNvPr>
          <p:cNvSpPr/>
          <p:nvPr/>
        </p:nvSpPr>
        <p:spPr>
          <a:xfrm>
            <a:off x="6197634" y="3902316"/>
            <a:ext cx="104826" cy="130756"/>
          </a:xfrm>
          <a:custGeom>
            <a:avLst/>
            <a:gdLst/>
            <a:ahLst/>
            <a:cxnLst/>
            <a:rect l="l" t="t" r="r" b="b"/>
            <a:pathLst>
              <a:path w="836" h="1045" extrusionOk="0">
                <a:moveTo>
                  <a:pt x="522" y="0"/>
                </a:moveTo>
                <a:lnTo>
                  <a:pt x="104" y="0"/>
                </a:lnTo>
                <a:cubicBezTo>
                  <a:pt x="48" y="0"/>
                  <a:pt x="0" y="48"/>
                  <a:pt x="0" y="104"/>
                </a:cubicBezTo>
                <a:lnTo>
                  <a:pt x="0" y="940"/>
                </a:lnTo>
                <a:cubicBezTo>
                  <a:pt x="0" y="996"/>
                  <a:pt x="45" y="1044"/>
                  <a:pt x="104" y="1044"/>
                </a:cubicBezTo>
                <a:lnTo>
                  <a:pt x="731" y="1044"/>
                </a:lnTo>
                <a:cubicBezTo>
                  <a:pt x="787" y="1044"/>
                  <a:pt x="835" y="996"/>
                  <a:pt x="835" y="940"/>
                </a:cubicBezTo>
                <a:lnTo>
                  <a:pt x="835" y="313"/>
                </a:lnTo>
                <a:lnTo>
                  <a:pt x="522" y="0"/>
                </a:lnTo>
                <a:close/>
                <a:moveTo>
                  <a:pt x="626" y="838"/>
                </a:moveTo>
                <a:lnTo>
                  <a:pt x="209" y="838"/>
                </a:lnTo>
                <a:lnTo>
                  <a:pt x="209" y="734"/>
                </a:lnTo>
                <a:lnTo>
                  <a:pt x="626" y="734"/>
                </a:lnTo>
                <a:lnTo>
                  <a:pt x="626" y="838"/>
                </a:lnTo>
                <a:close/>
                <a:moveTo>
                  <a:pt x="626" y="629"/>
                </a:moveTo>
                <a:lnTo>
                  <a:pt x="209" y="629"/>
                </a:lnTo>
                <a:lnTo>
                  <a:pt x="209" y="525"/>
                </a:lnTo>
                <a:lnTo>
                  <a:pt x="626" y="525"/>
                </a:lnTo>
                <a:lnTo>
                  <a:pt x="626" y="629"/>
                </a:lnTo>
                <a:close/>
                <a:moveTo>
                  <a:pt x="471" y="367"/>
                </a:moveTo>
                <a:lnTo>
                  <a:pt x="471" y="79"/>
                </a:lnTo>
                <a:lnTo>
                  <a:pt x="759" y="367"/>
                </a:lnTo>
                <a:lnTo>
                  <a:pt x="471" y="36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
        <p:nvSpPr>
          <p:cNvPr id="52" name="Google Shape;1285;p84">
            <a:extLst>
              <a:ext uri="{FF2B5EF4-FFF2-40B4-BE49-F238E27FC236}">
                <a16:creationId xmlns:a16="http://schemas.microsoft.com/office/drawing/2014/main" id="{5CEB1B91-F560-46BB-B209-CC6F13F60930}"/>
              </a:ext>
            </a:extLst>
          </p:cNvPr>
          <p:cNvSpPr/>
          <p:nvPr/>
        </p:nvSpPr>
        <p:spPr>
          <a:xfrm>
            <a:off x="6197571" y="4547891"/>
            <a:ext cx="104775" cy="104775"/>
          </a:xfrm>
          <a:custGeom>
            <a:avLst/>
            <a:gdLst/>
            <a:ahLst/>
            <a:cxnLst/>
            <a:rect l="l" t="t" r="r" b="b"/>
            <a:pathLst>
              <a:path w="127000" h="127000" extrusionOk="0">
                <a:moveTo>
                  <a:pt x="63500" y="0"/>
                </a:moveTo>
                <a:lnTo>
                  <a:pt x="52070" y="11430"/>
                </a:lnTo>
                <a:lnTo>
                  <a:pt x="96520" y="55880"/>
                </a:lnTo>
                <a:lnTo>
                  <a:pt x="0" y="55880"/>
                </a:lnTo>
                <a:lnTo>
                  <a:pt x="0" y="71755"/>
                </a:lnTo>
                <a:lnTo>
                  <a:pt x="96520" y="71755"/>
                </a:lnTo>
                <a:lnTo>
                  <a:pt x="52070" y="115570"/>
                </a:lnTo>
                <a:lnTo>
                  <a:pt x="63500" y="127000"/>
                </a:lnTo>
                <a:lnTo>
                  <a:pt x="127000" y="63500"/>
                </a:lnTo>
                <a:lnTo>
                  <a:pt x="6350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3" name="Google Shape;1286;p84">
            <a:extLst>
              <a:ext uri="{FF2B5EF4-FFF2-40B4-BE49-F238E27FC236}">
                <a16:creationId xmlns:a16="http://schemas.microsoft.com/office/drawing/2014/main" id="{98CEA7E3-412A-40D5-9F53-961887335AB5}"/>
              </a:ext>
            </a:extLst>
          </p:cNvPr>
          <p:cNvSpPr/>
          <p:nvPr/>
        </p:nvSpPr>
        <p:spPr>
          <a:xfrm>
            <a:off x="6173847" y="3259255"/>
            <a:ext cx="152400" cy="151670"/>
          </a:xfrm>
          <a:custGeom>
            <a:avLst/>
            <a:gdLst/>
            <a:ahLst/>
            <a:cxnLst/>
            <a:rect l="l" t="t" r="r" b="b"/>
            <a:pathLst>
              <a:path w="916" h="913" extrusionOk="0">
                <a:moveTo>
                  <a:pt x="652" y="573"/>
                </a:moveTo>
                <a:lnTo>
                  <a:pt x="610" y="573"/>
                </a:lnTo>
                <a:lnTo>
                  <a:pt x="596" y="559"/>
                </a:lnTo>
                <a:cubicBezTo>
                  <a:pt x="646" y="500"/>
                  <a:pt x="677" y="421"/>
                  <a:pt x="677" y="339"/>
                </a:cubicBezTo>
                <a:cubicBezTo>
                  <a:pt x="677" y="150"/>
                  <a:pt x="525" y="0"/>
                  <a:pt x="339" y="0"/>
                </a:cubicBezTo>
                <a:cubicBezTo>
                  <a:pt x="153" y="0"/>
                  <a:pt x="0" y="153"/>
                  <a:pt x="0" y="339"/>
                </a:cubicBezTo>
                <a:cubicBezTo>
                  <a:pt x="0" y="528"/>
                  <a:pt x="153" y="678"/>
                  <a:pt x="339" y="678"/>
                </a:cubicBezTo>
                <a:cubicBezTo>
                  <a:pt x="423" y="678"/>
                  <a:pt x="500" y="646"/>
                  <a:pt x="559" y="596"/>
                </a:cubicBezTo>
                <a:lnTo>
                  <a:pt x="573" y="610"/>
                </a:lnTo>
                <a:lnTo>
                  <a:pt x="573" y="652"/>
                </a:lnTo>
                <a:lnTo>
                  <a:pt x="836" y="912"/>
                </a:lnTo>
                <a:lnTo>
                  <a:pt x="915" y="833"/>
                </a:lnTo>
                <a:lnTo>
                  <a:pt x="652" y="573"/>
                </a:lnTo>
                <a:close/>
                <a:moveTo>
                  <a:pt x="339" y="573"/>
                </a:moveTo>
                <a:cubicBezTo>
                  <a:pt x="209" y="573"/>
                  <a:pt x="105" y="469"/>
                  <a:pt x="105" y="339"/>
                </a:cubicBezTo>
                <a:cubicBezTo>
                  <a:pt x="105" y="209"/>
                  <a:pt x="209" y="105"/>
                  <a:pt x="339" y="105"/>
                </a:cubicBezTo>
                <a:cubicBezTo>
                  <a:pt x="469" y="105"/>
                  <a:pt x="573" y="209"/>
                  <a:pt x="573" y="339"/>
                </a:cubicBezTo>
                <a:cubicBezTo>
                  <a:pt x="576" y="469"/>
                  <a:pt x="469" y="573"/>
                  <a:pt x="339" y="573"/>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83632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2"/>
          <p:cNvSpPr/>
          <p:nvPr/>
        </p:nvSpPr>
        <p:spPr>
          <a:xfrm>
            <a:off x="9822168" y="1820133"/>
            <a:ext cx="1760400" cy="4199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517" name="Google Shape;517;p62"/>
          <p:cNvSpPr txBox="1"/>
          <p:nvPr/>
        </p:nvSpPr>
        <p:spPr>
          <a:xfrm>
            <a:off x="10458845" y="2649200"/>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Scalable model hosting</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AI Platform Prediction</a:t>
            </a:r>
            <a:endParaRPr sz="933">
              <a:solidFill>
                <a:schemeClr val="accent1"/>
              </a:solidFill>
              <a:latin typeface="Google Sans"/>
              <a:ea typeface="Google Sans"/>
              <a:cs typeface="Google Sans"/>
              <a:sym typeface="Google Sans"/>
            </a:endParaRPr>
          </a:p>
        </p:txBody>
      </p:sp>
      <p:sp>
        <p:nvSpPr>
          <p:cNvPr id="518" name="Google Shape;518;p62"/>
          <p:cNvSpPr txBox="1"/>
          <p:nvPr/>
        </p:nvSpPr>
        <p:spPr>
          <a:xfrm>
            <a:off x="10458845" y="3465899"/>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ML CI/CD and orchestration</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AI Platform Pipelines</a:t>
            </a:r>
            <a:endParaRPr sz="933">
              <a:solidFill>
                <a:schemeClr val="accent1"/>
              </a:solidFill>
              <a:latin typeface="Google Sans"/>
              <a:ea typeface="Google Sans"/>
              <a:cs typeface="Google Sans"/>
              <a:sym typeface="Google Sans"/>
            </a:endParaRPr>
          </a:p>
        </p:txBody>
      </p:sp>
      <p:sp>
        <p:nvSpPr>
          <p:cNvPr id="519" name="Google Shape;519;p62"/>
          <p:cNvSpPr txBox="1"/>
          <p:nvPr/>
        </p:nvSpPr>
        <p:spPr>
          <a:xfrm>
            <a:off x="10458845" y="5113800"/>
            <a:ext cx="888400" cy="6584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Improvements and retraining</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Continuous Monitoring</a:t>
            </a:r>
            <a:endParaRPr sz="933">
              <a:solidFill>
                <a:schemeClr val="accent1"/>
              </a:solidFill>
              <a:latin typeface="Google Sans"/>
              <a:ea typeface="Google Sans"/>
              <a:cs typeface="Google Sans"/>
              <a:sym typeface="Google Sans"/>
            </a:endParaRPr>
          </a:p>
        </p:txBody>
      </p:sp>
      <p:sp>
        <p:nvSpPr>
          <p:cNvPr id="520" name="Google Shape;520;p62"/>
          <p:cNvSpPr txBox="1"/>
          <p:nvPr/>
        </p:nvSpPr>
        <p:spPr>
          <a:xfrm>
            <a:off x="10458845" y="4287093"/>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Provenance and lineage</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ML Metadata Management</a:t>
            </a:r>
            <a:endParaRPr sz="933">
              <a:solidFill>
                <a:schemeClr val="accent1"/>
              </a:solidFill>
              <a:latin typeface="Google Sans"/>
              <a:ea typeface="Google Sans"/>
              <a:cs typeface="Google Sans"/>
              <a:sym typeface="Google Sans"/>
            </a:endParaRPr>
          </a:p>
        </p:txBody>
      </p:sp>
      <p:sp>
        <p:nvSpPr>
          <p:cNvPr id="521" name="Google Shape;521;p62"/>
          <p:cNvSpPr txBox="1"/>
          <p:nvPr/>
        </p:nvSpPr>
        <p:spPr>
          <a:xfrm>
            <a:off x="9967963" y="2114907"/>
            <a:ext cx="1468800" cy="398000"/>
          </a:xfrm>
          <a:prstGeom prst="rect">
            <a:avLst/>
          </a:prstGeom>
          <a:noFill/>
          <a:ln>
            <a:noFill/>
          </a:ln>
        </p:spPr>
        <p:txBody>
          <a:bodyPr spcFirstLastPara="1" wrap="square" lIns="0" tIns="0" rIns="0" bIns="0" anchor="t" anchorCtr="0">
            <a:noAutofit/>
          </a:bodyPr>
          <a:lstStyle/>
          <a:p>
            <a:pPr algn="ctr">
              <a:lnSpc>
                <a:spcPct val="115000"/>
              </a:lnSpc>
            </a:pPr>
            <a:r>
              <a:rPr lang="en" sz="1333">
                <a:solidFill>
                  <a:schemeClr val="accent1"/>
                </a:solidFill>
                <a:latin typeface="Google Sans Medium"/>
                <a:ea typeface="Google Sans Medium"/>
                <a:cs typeface="Google Sans Medium"/>
                <a:sym typeface="Google Sans Medium"/>
              </a:rPr>
              <a:t>ML engineer</a:t>
            </a:r>
            <a:endParaRPr sz="1333">
              <a:solidFill>
                <a:schemeClr val="accent1"/>
              </a:solidFill>
              <a:latin typeface="Google Sans Medium"/>
              <a:ea typeface="Google Sans Medium"/>
              <a:cs typeface="Google Sans Medium"/>
              <a:sym typeface="Google Sans Medium"/>
            </a:endParaRPr>
          </a:p>
          <a:p>
            <a:pPr algn="ctr">
              <a:lnSpc>
                <a:spcPct val="115000"/>
              </a:lnSpc>
            </a:pPr>
            <a:r>
              <a:rPr lang="en" sz="1067">
                <a:solidFill>
                  <a:srgbClr val="202124"/>
                </a:solidFill>
                <a:latin typeface="Google Sans"/>
                <a:ea typeface="Google Sans"/>
                <a:cs typeface="Google Sans"/>
                <a:sym typeface="Google Sans"/>
              </a:rPr>
              <a:t>Models in production</a:t>
            </a:r>
            <a:endParaRPr sz="1067">
              <a:solidFill>
                <a:srgbClr val="202124"/>
              </a:solidFill>
              <a:latin typeface="Google Sans"/>
              <a:ea typeface="Google Sans"/>
              <a:cs typeface="Google Sans"/>
              <a:sym typeface="Google Sans"/>
            </a:endParaRPr>
          </a:p>
        </p:txBody>
      </p:sp>
      <p:sp>
        <p:nvSpPr>
          <p:cNvPr id="522" name="Google Shape;522;p62"/>
          <p:cNvSpPr/>
          <p:nvPr/>
        </p:nvSpPr>
        <p:spPr>
          <a:xfrm>
            <a:off x="7979651" y="1820133"/>
            <a:ext cx="1760400" cy="4199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523" name="Google Shape;523;p62"/>
          <p:cNvSpPr txBox="1"/>
          <p:nvPr/>
        </p:nvSpPr>
        <p:spPr>
          <a:xfrm>
            <a:off x="8616325" y="2649200"/>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Images, videos</a:t>
            </a:r>
            <a:endParaRPr sz="933">
              <a:solidFill>
                <a:srgbClr val="202124"/>
              </a:solidFill>
              <a:latin typeface="Google Sans"/>
              <a:ea typeface="Google Sans"/>
              <a:cs typeface="Google Sans"/>
              <a:sym typeface="Google Sans"/>
            </a:endParaRPr>
          </a:p>
          <a:p>
            <a:pPr>
              <a:lnSpc>
                <a:spcPct val="115000"/>
              </a:lnSpc>
            </a:pPr>
            <a:r>
              <a:rPr lang="en" sz="933">
                <a:solidFill>
                  <a:schemeClr val="accent4"/>
                </a:solidFill>
                <a:latin typeface="Google Sans"/>
                <a:ea typeface="Google Sans"/>
                <a:cs typeface="Google Sans"/>
                <a:sym typeface="Google Sans"/>
              </a:rPr>
              <a:t>Vision, Video Intelligence</a:t>
            </a:r>
            <a:endParaRPr sz="933">
              <a:solidFill>
                <a:schemeClr val="accent4"/>
              </a:solidFill>
              <a:latin typeface="Google Sans"/>
              <a:ea typeface="Google Sans"/>
              <a:cs typeface="Google Sans"/>
              <a:sym typeface="Google Sans"/>
            </a:endParaRPr>
          </a:p>
        </p:txBody>
      </p:sp>
      <p:sp>
        <p:nvSpPr>
          <p:cNvPr id="524" name="Google Shape;524;p62"/>
          <p:cNvSpPr txBox="1"/>
          <p:nvPr/>
        </p:nvSpPr>
        <p:spPr>
          <a:xfrm>
            <a:off x="8616325" y="3465899"/>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Sentiment analysis, entity extraction</a:t>
            </a:r>
            <a:endParaRPr sz="933">
              <a:solidFill>
                <a:srgbClr val="202124"/>
              </a:solidFill>
              <a:latin typeface="Google Sans"/>
              <a:ea typeface="Google Sans"/>
              <a:cs typeface="Google Sans"/>
              <a:sym typeface="Google Sans"/>
            </a:endParaRPr>
          </a:p>
          <a:p>
            <a:pPr>
              <a:lnSpc>
                <a:spcPct val="115000"/>
              </a:lnSpc>
            </a:pPr>
            <a:r>
              <a:rPr lang="en" sz="933">
                <a:solidFill>
                  <a:schemeClr val="accent4"/>
                </a:solidFill>
                <a:latin typeface="Google Sans"/>
                <a:ea typeface="Google Sans"/>
                <a:cs typeface="Google Sans"/>
                <a:sym typeface="Google Sans"/>
              </a:rPr>
              <a:t>NL, Translation</a:t>
            </a:r>
            <a:endParaRPr sz="933">
              <a:solidFill>
                <a:schemeClr val="accent4"/>
              </a:solidFill>
              <a:latin typeface="Google Sans"/>
              <a:ea typeface="Google Sans"/>
              <a:cs typeface="Google Sans"/>
              <a:sym typeface="Google Sans"/>
            </a:endParaRPr>
          </a:p>
        </p:txBody>
      </p:sp>
      <p:sp>
        <p:nvSpPr>
          <p:cNvPr id="525" name="Google Shape;525;p62"/>
          <p:cNvSpPr txBox="1"/>
          <p:nvPr/>
        </p:nvSpPr>
        <p:spPr>
          <a:xfrm>
            <a:off x="8616325" y="5113800"/>
            <a:ext cx="888400" cy="6584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Fleet routing, forecasting</a:t>
            </a:r>
            <a:endParaRPr sz="933">
              <a:solidFill>
                <a:srgbClr val="202124"/>
              </a:solidFill>
              <a:latin typeface="Google Sans"/>
              <a:ea typeface="Google Sans"/>
              <a:cs typeface="Google Sans"/>
              <a:sym typeface="Google Sans"/>
            </a:endParaRPr>
          </a:p>
          <a:p>
            <a:pPr>
              <a:lnSpc>
                <a:spcPct val="115000"/>
              </a:lnSpc>
            </a:pPr>
            <a:r>
              <a:rPr lang="en" sz="933">
                <a:solidFill>
                  <a:schemeClr val="accent4"/>
                </a:solidFill>
                <a:latin typeface="Google Sans"/>
                <a:ea typeface="Google Sans"/>
                <a:cs typeface="Google Sans"/>
                <a:sym typeface="Google Sans"/>
              </a:rPr>
              <a:t>Optimization</a:t>
            </a:r>
            <a:endParaRPr sz="933">
              <a:solidFill>
                <a:schemeClr val="accent4"/>
              </a:solidFill>
              <a:latin typeface="Google Sans"/>
              <a:ea typeface="Google Sans"/>
              <a:cs typeface="Google Sans"/>
              <a:sym typeface="Google Sans"/>
            </a:endParaRPr>
          </a:p>
        </p:txBody>
      </p:sp>
      <p:sp>
        <p:nvSpPr>
          <p:cNvPr id="526" name="Google Shape;526;p62"/>
          <p:cNvSpPr txBox="1"/>
          <p:nvPr/>
        </p:nvSpPr>
        <p:spPr>
          <a:xfrm>
            <a:off x="8616325" y="4287093"/>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Chatbots, voice commands</a:t>
            </a:r>
            <a:endParaRPr sz="933">
              <a:solidFill>
                <a:srgbClr val="202124"/>
              </a:solidFill>
              <a:latin typeface="Google Sans"/>
              <a:ea typeface="Google Sans"/>
              <a:cs typeface="Google Sans"/>
              <a:sym typeface="Google Sans"/>
            </a:endParaRPr>
          </a:p>
          <a:p>
            <a:pPr>
              <a:lnSpc>
                <a:spcPct val="115000"/>
              </a:lnSpc>
            </a:pPr>
            <a:r>
              <a:rPr lang="en" sz="933">
                <a:solidFill>
                  <a:schemeClr val="accent4"/>
                </a:solidFill>
                <a:latin typeface="Google Sans"/>
                <a:ea typeface="Google Sans"/>
                <a:cs typeface="Google Sans"/>
                <a:sym typeface="Google Sans"/>
              </a:rPr>
              <a:t>Conversation</a:t>
            </a:r>
            <a:endParaRPr sz="933">
              <a:solidFill>
                <a:schemeClr val="accent4"/>
              </a:solidFill>
              <a:latin typeface="Google Sans"/>
              <a:ea typeface="Google Sans"/>
              <a:cs typeface="Google Sans"/>
              <a:sym typeface="Google Sans"/>
            </a:endParaRPr>
          </a:p>
        </p:txBody>
      </p:sp>
      <p:sp>
        <p:nvSpPr>
          <p:cNvPr id="527" name="Google Shape;527;p62"/>
          <p:cNvSpPr txBox="1"/>
          <p:nvPr/>
        </p:nvSpPr>
        <p:spPr>
          <a:xfrm>
            <a:off x="8125443" y="2114907"/>
            <a:ext cx="1468800" cy="398000"/>
          </a:xfrm>
          <a:prstGeom prst="rect">
            <a:avLst/>
          </a:prstGeom>
          <a:noFill/>
          <a:ln>
            <a:noFill/>
          </a:ln>
        </p:spPr>
        <p:txBody>
          <a:bodyPr spcFirstLastPara="1" wrap="square" lIns="0" tIns="0" rIns="0" bIns="0" anchor="t" anchorCtr="0">
            <a:noAutofit/>
          </a:bodyPr>
          <a:lstStyle/>
          <a:p>
            <a:pPr algn="ctr">
              <a:lnSpc>
                <a:spcPct val="115000"/>
              </a:lnSpc>
            </a:pPr>
            <a:r>
              <a:rPr lang="en" sz="1333">
                <a:solidFill>
                  <a:schemeClr val="accent4"/>
                </a:solidFill>
                <a:latin typeface="Google Sans Medium"/>
                <a:ea typeface="Google Sans Medium"/>
                <a:cs typeface="Google Sans Medium"/>
                <a:sym typeface="Google Sans Medium"/>
              </a:rPr>
              <a:t>ML developer</a:t>
            </a:r>
            <a:endParaRPr sz="1333">
              <a:solidFill>
                <a:schemeClr val="accent4"/>
              </a:solidFill>
              <a:latin typeface="Google Sans Medium"/>
              <a:ea typeface="Google Sans Medium"/>
              <a:cs typeface="Google Sans Medium"/>
              <a:sym typeface="Google Sans Medium"/>
            </a:endParaRPr>
          </a:p>
          <a:p>
            <a:pPr algn="ctr">
              <a:lnSpc>
                <a:spcPct val="115000"/>
              </a:lnSpc>
            </a:pPr>
            <a:r>
              <a:rPr lang="en" sz="1067">
                <a:solidFill>
                  <a:srgbClr val="202124"/>
                </a:solidFill>
                <a:latin typeface="Google Sans"/>
                <a:ea typeface="Google Sans"/>
                <a:cs typeface="Google Sans"/>
                <a:sym typeface="Google Sans"/>
              </a:rPr>
              <a:t>Intelligent apps</a:t>
            </a:r>
            <a:endParaRPr sz="1067">
              <a:solidFill>
                <a:srgbClr val="202124"/>
              </a:solidFill>
              <a:latin typeface="Google Sans"/>
              <a:ea typeface="Google Sans"/>
              <a:cs typeface="Google Sans"/>
              <a:sym typeface="Google Sans"/>
            </a:endParaRPr>
          </a:p>
        </p:txBody>
      </p:sp>
      <p:sp>
        <p:nvSpPr>
          <p:cNvPr id="528" name="Google Shape;528;p62"/>
          <p:cNvSpPr/>
          <p:nvPr/>
        </p:nvSpPr>
        <p:spPr>
          <a:xfrm>
            <a:off x="6137133" y="1820133"/>
            <a:ext cx="1760400" cy="4199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529" name="Google Shape;529;p62"/>
          <p:cNvSpPr txBox="1"/>
          <p:nvPr/>
        </p:nvSpPr>
        <p:spPr>
          <a:xfrm>
            <a:off x="6773805" y="2649200"/>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Portable notebooks</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AI Platform Notebooks</a:t>
            </a:r>
            <a:endParaRPr sz="933">
              <a:solidFill>
                <a:schemeClr val="accent1"/>
              </a:solidFill>
              <a:latin typeface="Google Sans"/>
              <a:ea typeface="Google Sans"/>
              <a:cs typeface="Google Sans"/>
              <a:sym typeface="Google Sans"/>
            </a:endParaRPr>
          </a:p>
        </p:txBody>
      </p:sp>
      <p:sp>
        <p:nvSpPr>
          <p:cNvPr id="530" name="Google Shape;530;p62"/>
          <p:cNvSpPr txBox="1"/>
          <p:nvPr/>
        </p:nvSpPr>
        <p:spPr>
          <a:xfrm>
            <a:off x="6773805" y="3465899"/>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Model eval and selection</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Explainable AI, Experiments</a:t>
            </a:r>
            <a:endParaRPr sz="933">
              <a:solidFill>
                <a:schemeClr val="accent1"/>
              </a:solidFill>
              <a:latin typeface="Google Sans"/>
              <a:ea typeface="Google Sans"/>
              <a:cs typeface="Google Sans"/>
              <a:sym typeface="Google Sans"/>
            </a:endParaRPr>
          </a:p>
        </p:txBody>
      </p:sp>
      <p:sp>
        <p:nvSpPr>
          <p:cNvPr id="531" name="Google Shape;531;p62"/>
          <p:cNvSpPr txBox="1"/>
          <p:nvPr/>
        </p:nvSpPr>
        <p:spPr>
          <a:xfrm>
            <a:off x="6773800" y="5113800"/>
            <a:ext cx="854800" cy="6584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Collaboration</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Feature Store, AI Platform Pipelines</a:t>
            </a:r>
            <a:endParaRPr sz="933">
              <a:solidFill>
                <a:schemeClr val="accent1"/>
              </a:solidFill>
              <a:latin typeface="Google Sans"/>
              <a:ea typeface="Google Sans"/>
              <a:cs typeface="Google Sans"/>
              <a:sym typeface="Google Sans"/>
            </a:endParaRPr>
          </a:p>
        </p:txBody>
      </p:sp>
      <p:sp>
        <p:nvSpPr>
          <p:cNvPr id="532" name="Google Shape;532;p62"/>
          <p:cNvSpPr txBox="1"/>
          <p:nvPr/>
        </p:nvSpPr>
        <p:spPr>
          <a:xfrm>
            <a:off x="6773805" y="4287093"/>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Point-and-click dev</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AutoML</a:t>
            </a:r>
            <a:endParaRPr sz="933">
              <a:solidFill>
                <a:schemeClr val="accent1"/>
              </a:solidFill>
              <a:latin typeface="Google Sans"/>
              <a:ea typeface="Google Sans"/>
              <a:cs typeface="Google Sans"/>
              <a:sym typeface="Google Sans"/>
            </a:endParaRPr>
          </a:p>
        </p:txBody>
      </p:sp>
      <p:sp>
        <p:nvSpPr>
          <p:cNvPr id="533" name="Google Shape;533;p62"/>
          <p:cNvSpPr txBox="1"/>
          <p:nvPr/>
        </p:nvSpPr>
        <p:spPr>
          <a:xfrm>
            <a:off x="6282923" y="2114907"/>
            <a:ext cx="1468800" cy="398000"/>
          </a:xfrm>
          <a:prstGeom prst="rect">
            <a:avLst/>
          </a:prstGeom>
          <a:noFill/>
          <a:ln>
            <a:noFill/>
          </a:ln>
        </p:spPr>
        <p:txBody>
          <a:bodyPr spcFirstLastPara="1" wrap="square" lIns="0" tIns="0" rIns="0" bIns="0" anchor="t" anchorCtr="0">
            <a:noAutofit/>
          </a:bodyPr>
          <a:lstStyle/>
          <a:p>
            <a:pPr algn="ctr">
              <a:lnSpc>
                <a:spcPct val="115000"/>
              </a:lnSpc>
            </a:pPr>
            <a:r>
              <a:rPr lang="en" sz="1333">
                <a:solidFill>
                  <a:schemeClr val="accent1"/>
                </a:solidFill>
                <a:latin typeface="Google Sans Medium"/>
                <a:ea typeface="Google Sans Medium"/>
                <a:cs typeface="Google Sans Medium"/>
                <a:sym typeface="Google Sans Medium"/>
              </a:rPr>
              <a:t>Data scientist</a:t>
            </a:r>
            <a:endParaRPr sz="1333">
              <a:solidFill>
                <a:schemeClr val="accent1"/>
              </a:solidFill>
              <a:latin typeface="Google Sans Medium"/>
              <a:ea typeface="Google Sans Medium"/>
              <a:cs typeface="Google Sans Medium"/>
              <a:sym typeface="Google Sans Medium"/>
            </a:endParaRPr>
          </a:p>
          <a:p>
            <a:pPr algn="ctr">
              <a:lnSpc>
                <a:spcPct val="115000"/>
              </a:lnSpc>
            </a:pPr>
            <a:r>
              <a:rPr lang="en" sz="1067">
                <a:solidFill>
                  <a:srgbClr val="202124"/>
                </a:solidFill>
                <a:latin typeface="Google Sans"/>
                <a:ea typeface="Google Sans"/>
                <a:cs typeface="Google Sans"/>
                <a:sym typeface="Google Sans"/>
              </a:rPr>
              <a:t>Models that work</a:t>
            </a:r>
            <a:endParaRPr sz="1067">
              <a:solidFill>
                <a:srgbClr val="202124"/>
              </a:solidFill>
              <a:latin typeface="Google Sans"/>
              <a:ea typeface="Google Sans"/>
              <a:cs typeface="Google Sans"/>
              <a:sym typeface="Google Sans"/>
            </a:endParaRPr>
          </a:p>
        </p:txBody>
      </p:sp>
      <p:sp>
        <p:nvSpPr>
          <p:cNvPr id="534" name="Google Shape;534;p62"/>
          <p:cNvSpPr/>
          <p:nvPr/>
        </p:nvSpPr>
        <p:spPr>
          <a:xfrm>
            <a:off x="4294616" y="1820133"/>
            <a:ext cx="1760400" cy="4199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535" name="Google Shape;535;p62"/>
          <p:cNvSpPr txBox="1"/>
          <p:nvPr/>
        </p:nvSpPr>
        <p:spPr>
          <a:xfrm>
            <a:off x="4931301" y="2649200"/>
            <a:ext cx="9780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Self-driving infra</a:t>
            </a:r>
            <a:endParaRPr sz="933">
              <a:solidFill>
                <a:srgbClr val="202124"/>
              </a:solidFill>
              <a:latin typeface="Google Sans"/>
              <a:ea typeface="Google Sans"/>
              <a:cs typeface="Google Sans"/>
              <a:sym typeface="Google Sans"/>
            </a:endParaRPr>
          </a:p>
          <a:p>
            <a:pPr>
              <a:lnSpc>
                <a:spcPct val="115000"/>
              </a:lnSpc>
            </a:pPr>
            <a:r>
              <a:rPr lang="en" sz="933">
                <a:solidFill>
                  <a:schemeClr val="accent4"/>
                </a:solidFill>
                <a:latin typeface="Google Sans"/>
                <a:ea typeface="Google Sans"/>
                <a:cs typeface="Google Sans"/>
                <a:sym typeface="Google Sans"/>
              </a:rPr>
              <a:t>BigQuery, Dataflow, Composer</a:t>
            </a:r>
            <a:endParaRPr sz="933">
              <a:solidFill>
                <a:schemeClr val="accent4"/>
              </a:solidFill>
              <a:latin typeface="Google Sans"/>
              <a:ea typeface="Google Sans"/>
              <a:cs typeface="Google Sans"/>
              <a:sym typeface="Google Sans"/>
            </a:endParaRPr>
          </a:p>
        </p:txBody>
      </p:sp>
      <p:sp>
        <p:nvSpPr>
          <p:cNvPr id="536" name="Google Shape;536;p62"/>
          <p:cNvSpPr txBox="1"/>
          <p:nvPr/>
        </p:nvSpPr>
        <p:spPr>
          <a:xfrm>
            <a:off x="4931287" y="3465899"/>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Broad choice of tools/language</a:t>
            </a:r>
            <a:endParaRPr sz="933">
              <a:solidFill>
                <a:srgbClr val="202124"/>
              </a:solidFill>
              <a:latin typeface="Google Sans"/>
              <a:ea typeface="Google Sans"/>
              <a:cs typeface="Google Sans"/>
              <a:sym typeface="Google Sans"/>
            </a:endParaRPr>
          </a:p>
          <a:p>
            <a:pPr>
              <a:lnSpc>
                <a:spcPct val="115000"/>
              </a:lnSpc>
            </a:pPr>
            <a:r>
              <a:rPr lang="en" sz="933">
                <a:solidFill>
                  <a:schemeClr val="accent4"/>
                </a:solidFill>
                <a:latin typeface="Google Sans"/>
                <a:ea typeface="Google Sans"/>
                <a:cs typeface="Google Sans"/>
                <a:sym typeface="Google Sans"/>
              </a:rPr>
              <a:t>Dataproc, Dataflow</a:t>
            </a:r>
            <a:endParaRPr sz="933">
              <a:solidFill>
                <a:schemeClr val="accent4"/>
              </a:solidFill>
              <a:latin typeface="Google Sans"/>
              <a:ea typeface="Google Sans"/>
              <a:cs typeface="Google Sans"/>
              <a:sym typeface="Google Sans"/>
            </a:endParaRPr>
          </a:p>
        </p:txBody>
      </p:sp>
      <p:sp>
        <p:nvSpPr>
          <p:cNvPr id="537" name="Google Shape;537;p62"/>
          <p:cNvSpPr txBox="1"/>
          <p:nvPr/>
        </p:nvSpPr>
        <p:spPr>
          <a:xfrm>
            <a:off x="4931287" y="5113800"/>
            <a:ext cx="888400" cy="6584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Real-time capabilities</a:t>
            </a:r>
            <a:endParaRPr sz="933">
              <a:solidFill>
                <a:srgbClr val="202124"/>
              </a:solidFill>
              <a:latin typeface="Google Sans"/>
              <a:ea typeface="Google Sans"/>
              <a:cs typeface="Google Sans"/>
              <a:sym typeface="Google Sans"/>
            </a:endParaRPr>
          </a:p>
          <a:p>
            <a:pPr>
              <a:lnSpc>
                <a:spcPct val="115000"/>
              </a:lnSpc>
            </a:pPr>
            <a:r>
              <a:rPr lang="en" sz="933">
                <a:solidFill>
                  <a:schemeClr val="accent4"/>
                </a:solidFill>
                <a:latin typeface="Google Sans"/>
                <a:ea typeface="Google Sans"/>
                <a:cs typeface="Google Sans"/>
                <a:sym typeface="Google Sans"/>
              </a:rPr>
              <a:t>BigQuery, Dataflow</a:t>
            </a:r>
            <a:endParaRPr sz="933">
              <a:solidFill>
                <a:schemeClr val="accent4"/>
              </a:solidFill>
              <a:latin typeface="Google Sans"/>
              <a:ea typeface="Google Sans"/>
              <a:cs typeface="Google Sans"/>
              <a:sym typeface="Google Sans"/>
            </a:endParaRPr>
          </a:p>
        </p:txBody>
      </p:sp>
      <p:sp>
        <p:nvSpPr>
          <p:cNvPr id="538" name="Google Shape;538;p62"/>
          <p:cNvSpPr txBox="1"/>
          <p:nvPr/>
        </p:nvSpPr>
        <p:spPr>
          <a:xfrm>
            <a:off x="4931303" y="4287100"/>
            <a:ext cx="9780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Data quality /lineage</a:t>
            </a:r>
            <a:endParaRPr sz="933">
              <a:solidFill>
                <a:srgbClr val="202124"/>
              </a:solidFill>
              <a:latin typeface="Google Sans"/>
              <a:ea typeface="Google Sans"/>
              <a:cs typeface="Google Sans"/>
              <a:sym typeface="Google Sans"/>
            </a:endParaRPr>
          </a:p>
          <a:p>
            <a:pPr>
              <a:lnSpc>
                <a:spcPct val="115000"/>
              </a:lnSpc>
            </a:pPr>
            <a:r>
              <a:rPr lang="en" sz="933">
                <a:solidFill>
                  <a:schemeClr val="accent4"/>
                </a:solidFill>
                <a:latin typeface="Google Sans"/>
                <a:ea typeface="Google Sans"/>
                <a:cs typeface="Google Sans"/>
                <a:sym typeface="Google Sans"/>
              </a:rPr>
              <a:t>AI Platform, BigQuery, Dataflow</a:t>
            </a:r>
            <a:endParaRPr sz="933">
              <a:solidFill>
                <a:schemeClr val="accent4"/>
              </a:solidFill>
              <a:latin typeface="Google Sans"/>
              <a:ea typeface="Google Sans"/>
              <a:cs typeface="Google Sans"/>
              <a:sym typeface="Google Sans"/>
            </a:endParaRPr>
          </a:p>
        </p:txBody>
      </p:sp>
      <p:sp>
        <p:nvSpPr>
          <p:cNvPr id="539" name="Google Shape;539;p62"/>
          <p:cNvSpPr txBox="1"/>
          <p:nvPr/>
        </p:nvSpPr>
        <p:spPr>
          <a:xfrm>
            <a:off x="4440404" y="2114907"/>
            <a:ext cx="1468800" cy="398000"/>
          </a:xfrm>
          <a:prstGeom prst="rect">
            <a:avLst/>
          </a:prstGeom>
          <a:noFill/>
          <a:ln>
            <a:noFill/>
          </a:ln>
        </p:spPr>
        <p:txBody>
          <a:bodyPr spcFirstLastPara="1" wrap="square" lIns="0" tIns="0" rIns="0" bIns="0" anchor="t" anchorCtr="0">
            <a:noAutofit/>
          </a:bodyPr>
          <a:lstStyle/>
          <a:p>
            <a:pPr algn="ctr">
              <a:lnSpc>
                <a:spcPct val="115000"/>
              </a:lnSpc>
            </a:pPr>
            <a:r>
              <a:rPr lang="en" sz="1333">
                <a:solidFill>
                  <a:schemeClr val="accent4"/>
                </a:solidFill>
                <a:latin typeface="Google Sans Medium"/>
                <a:ea typeface="Google Sans Medium"/>
                <a:cs typeface="Google Sans Medium"/>
                <a:sym typeface="Google Sans Medium"/>
              </a:rPr>
              <a:t>Data engineer</a:t>
            </a:r>
            <a:endParaRPr sz="1333">
              <a:solidFill>
                <a:schemeClr val="accent4"/>
              </a:solidFill>
              <a:latin typeface="Google Sans Medium"/>
              <a:ea typeface="Google Sans Medium"/>
              <a:cs typeface="Google Sans Medium"/>
              <a:sym typeface="Google Sans Medium"/>
            </a:endParaRPr>
          </a:p>
          <a:p>
            <a:pPr algn="ctr">
              <a:lnSpc>
                <a:spcPct val="115000"/>
              </a:lnSpc>
            </a:pPr>
            <a:r>
              <a:rPr lang="en" sz="1067">
                <a:solidFill>
                  <a:srgbClr val="202124"/>
                </a:solidFill>
                <a:latin typeface="Google Sans"/>
                <a:ea typeface="Google Sans"/>
                <a:cs typeface="Google Sans"/>
                <a:sym typeface="Google Sans"/>
              </a:rPr>
              <a:t>Get clean, useful data</a:t>
            </a:r>
            <a:endParaRPr sz="1067">
              <a:solidFill>
                <a:srgbClr val="202124"/>
              </a:solidFill>
              <a:latin typeface="Google Sans"/>
              <a:ea typeface="Google Sans"/>
              <a:cs typeface="Google Sans"/>
              <a:sym typeface="Google Sans"/>
            </a:endParaRPr>
          </a:p>
        </p:txBody>
      </p:sp>
      <p:sp>
        <p:nvSpPr>
          <p:cNvPr id="540" name="Google Shape;540;p62"/>
          <p:cNvSpPr txBox="1">
            <a:spLocks noGrp="1"/>
          </p:cNvSpPr>
          <p:nvPr>
            <p:ph type="title"/>
          </p:nvPr>
        </p:nvSpPr>
        <p:spPr>
          <a:xfrm>
            <a:off x="609567" y="613667"/>
            <a:ext cx="10460400" cy="398000"/>
          </a:xfrm>
          <a:prstGeom prst="rect">
            <a:avLst/>
          </a:prstGeom>
        </p:spPr>
        <p:txBody>
          <a:bodyPr spcFirstLastPara="1" vert="horz" wrap="square" lIns="0" tIns="0" rIns="121900" bIns="0" rtlCol="0" anchor="t" anchorCtr="0">
            <a:noAutofit/>
          </a:bodyPr>
          <a:lstStyle/>
          <a:p>
            <a:r>
              <a:rPr lang="en"/>
              <a:t>A platform for all users and intents throughout the ML lifecycle</a:t>
            </a:r>
            <a:endParaRPr/>
          </a:p>
        </p:txBody>
      </p:sp>
      <p:sp>
        <p:nvSpPr>
          <p:cNvPr id="541" name="Google Shape;541;p62"/>
          <p:cNvSpPr/>
          <p:nvPr/>
        </p:nvSpPr>
        <p:spPr>
          <a:xfrm>
            <a:off x="2452099" y="1820133"/>
            <a:ext cx="1760400" cy="4199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pic>
        <p:nvPicPr>
          <p:cNvPr id="542" name="Google Shape;542;p62"/>
          <p:cNvPicPr preferRelativeResize="0"/>
          <p:nvPr/>
        </p:nvPicPr>
        <p:blipFill>
          <a:blip r:embed="rId3">
            <a:alphaModFix/>
          </a:blip>
          <a:stretch>
            <a:fillRect/>
          </a:stretch>
        </p:blipFill>
        <p:spPr>
          <a:xfrm>
            <a:off x="2638117" y="2827600"/>
            <a:ext cx="306400" cy="306400"/>
          </a:xfrm>
          <a:prstGeom prst="rect">
            <a:avLst/>
          </a:prstGeom>
          <a:noFill/>
          <a:ln>
            <a:noFill/>
          </a:ln>
        </p:spPr>
      </p:pic>
      <p:pic>
        <p:nvPicPr>
          <p:cNvPr id="543" name="Google Shape;543;p62"/>
          <p:cNvPicPr preferRelativeResize="0"/>
          <p:nvPr/>
        </p:nvPicPr>
        <p:blipFill rotWithShape="1">
          <a:blip r:embed="rId4">
            <a:alphaModFix/>
          </a:blip>
          <a:srcRect/>
          <a:stretch/>
        </p:blipFill>
        <p:spPr>
          <a:xfrm>
            <a:off x="2613283" y="3619465"/>
            <a:ext cx="356067" cy="356067"/>
          </a:xfrm>
          <a:prstGeom prst="rect">
            <a:avLst/>
          </a:prstGeom>
          <a:noFill/>
          <a:ln>
            <a:noFill/>
          </a:ln>
        </p:spPr>
      </p:pic>
      <p:pic>
        <p:nvPicPr>
          <p:cNvPr id="544" name="Google Shape;544;p62"/>
          <p:cNvPicPr preferRelativeResize="0"/>
          <p:nvPr/>
        </p:nvPicPr>
        <p:blipFill>
          <a:blip r:embed="rId5">
            <a:alphaModFix/>
          </a:blip>
          <a:stretch>
            <a:fillRect/>
          </a:stretch>
        </p:blipFill>
        <p:spPr>
          <a:xfrm>
            <a:off x="2629867" y="5281567"/>
            <a:ext cx="322900" cy="322867"/>
          </a:xfrm>
          <a:prstGeom prst="rect">
            <a:avLst/>
          </a:prstGeom>
          <a:noFill/>
          <a:ln>
            <a:noFill/>
          </a:ln>
        </p:spPr>
      </p:pic>
      <p:pic>
        <p:nvPicPr>
          <p:cNvPr id="545" name="Google Shape;545;p62"/>
          <p:cNvPicPr preferRelativeResize="0"/>
          <p:nvPr/>
        </p:nvPicPr>
        <p:blipFill rotWithShape="1">
          <a:blip r:embed="rId6">
            <a:alphaModFix/>
          </a:blip>
          <a:srcRect r="80493"/>
          <a:stretch/>
        </p:blipFill>
        <p:spPr>
          <a:xfrm>
            <a:off x="2656533" y="4435161"/>
            <a:ext cx="269572" cy="367068"/>
          </a:xfrm>
          <a:prstGeom prst="rect">
            <a:avLst/>
          </a:prstGeom>
          <a:noFill/>
          <a:ln>
            <a:noFill/>
          </a:ln>
        </p:spPr>
      </p:pic>
      <p:sp>
        <p:nvSpPr>
          <p:cNvPr id="546" name="Google Shape;546;p62"/>
          <p:cNvSpPr txBox="1"/>
          <p:nvPr/>
        </p:nvSpPr>
        <p:spPr>
          <a:xfrm>
            <a:off x="3088767" y="2649200"/>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Endless EDW</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BigQuery</a:t>
            </a:r>
            <a:endParaRPr sz="933">
              <a:solidFill>
                <a:schemeClr val="accent1"/>
              </a:solidFill>
              <a:latin typeface="Google Sans"/>
              <a:ea typeface="Google Sans"/>
              <a:cs typeface="Google Sans"/>
              <a:sym typeface="Google Sans"/>
            </a:endParaRPr>
          </a:p>
        </p:txBody>
      </p:sp>
      <p:sp>
        <p:nvSpPr>
          <p:cNvPr id="547" name="Google Shape;547;p62"/>
          <p:cNvSpPr txBox="1"/>
          <p:nvPr/>
        </p:nvSpPr>
        <p:spPr>
          <a:xfrm>
            <a:off x="3088767" y="3465899"/>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Self-managed data pipelines</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Data Fusion, Dataflow</a:t>
            </a:r>
            <a:endParaRPr sz="933">
              <a:solidFill>
                <a:schemeClr val="accent1"/>
              </a:solidFill>
              <a:latin typeface="Google Sans"/>
              <a:ea typeface="Google Sans"/>
              <a:cs typeface="Google Sans"/>
              <a:sym typeface="Google Sans"/>
            </a:endParaRPr>
          </a:p>
        </p:txBody>
      </p:sp>
      <p:sp>
        <p:nvSpPr>
          <p:cNvPr id="548" name="Google Shape;548;p62"/>
          <p:cNvSpPr txBox="1"/>
          <p:nvPr/>
        </p:nvSpPr>
        <p:spPr>
          <a:xfrm>
            <a:off x="3088767" y="5113800"/>
            <a:ext cx="888400" cy="6584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Machine learning in SQL</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BigQuery ML</a:t>
            </a:r>
            <a:endParaRPr sz="933">
              <a:solidFill>
                <a:schemeClr val="accent1"/>
              </a:solidFill>
              <a:latin typeface="Google Sans"/>
              <a:ea typeface="Google Sans"/>
              <a:cs typeface="Google Sans"/>
              <a:sym typeface="Google Sans"/>
            </a:endParaRPr>
          </a:p>
        </p:txBody>
      </p:sp>
      <p:sp>
        <p:nvSpPr>
          <p:cNvPr id="549" name="Google Shape;549;p62"/>
          <p:cNvSpPr txBox="1"/>
          <p:nvPr/>
        </p:nvSpPr>
        <p:spPr>
          <a:xfrm>
            <a:off x="3088767" y="4287093"/>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Data models, catalog</a:t>
            </a:r>
            <a:endParaRPr sz="933">
              <a:solidFill>
                <a:srgbClr val="202124"/>
              </a:solidFill>
              <a:latin typeface="Google Sans"/>
              <a:ea typeface="Google Sans"/>
              <a:cs typeface="Google Sans"/>
              <a:sym typeface="Google Sans"/>
            </a:endParaRPr>
          </a:p>
          <a:p>
            <a:pPr>
              <a:lnSpc>
                <a:spcPct val="115000"/>
              </a:lnSpc>
            </a:pPr>
            <a:r>
              <a:rPr lang="en" sz="933">
                <a:solidFill>
                  <a:schemeClr val="accent1"/>
                </a:solidFill>
                <a:latin typeface="Google Sans"/>
                <a:ea typeface="Google Sans"/>
                <a:cs typeface="Google Sans"/>
                <a:sym typeface="Google Sans"/>
              </a:rPr>
              <a:t>Looker, Data Catalog</a:t>
            </a:r>
            <a:endParaRPr sz="933">
              <a:solidFill>
                <a:schemeClr val="accent1"/>
              </a:solidFill>
              <a:latin typeface="Google Sans"/>
              <a:ea typeface="Google Sans"/>
              <a:cs typeface="Google Sans"/>
              <a:sym typeface="Google Sans"/>
            </a:endParaRPr>
          </a:p>
        </p:txBody>
      </p:sp>
      <p:sp>
        <p:nvSpPr>
          <p:cNvPr id="550" name="Google Shape;550;p62"/>
          <p:cNvSpPr txBox="1"/>
          <p:nvPr/>
        </p:nvSpPr>
        <p:spPr>
          <a:xfrm>
            <a:off x="2597884" y="2114907"/>
            <a:ext cx="1468800" cy="398000"/>
          </a:xfrm>
          <a:prstGeom prst="rect">
            <a:avLst/>
          </a:prstGeom>
          <a:noFill/>
          <a:ln>
            <a:noFill/>
          </a:ln>
        </p:spPr>
        <p:txBody>
          <a:bodyPr spcFirstLastPara="1" wrap="square" lIns="0" tIns="0" rIns="0" bIns="0" anchor="t" anchorCtr="0">
            <a:noAutofit/>
          </a:bodyPr>
          <a:lstStyle/>
          <a:p>
            <a:pPr algn="ctr">
              <a:lnSpc>
                <a:spcPct val="115000"/>
              </a:lnSpc>
            </a:pPr>
            <a:r>
              <a:rPr lang="en" sz="1333">
                <a:solidFill>
                  <a:schemeClr val="accent1"/>
                </a:solidFill>
                <a:latin typeface="Google Sans Medium"/>
                <a:ea typeface="Google Sans Medium"/>
                <a:cs typeface="Google Sans Medium"/>
                <a:sym typeface="Google Sans Medium"/>
              </a:rPr>
              <a:t>Data analyst</a:t>
            </a:r>
            <a:endParaRPr sz="1333">
              <a:solidFill>
                <a:schemeClr val="accent1"/>
              </a:solidFill>
              <a:latin typeface="Google Sans Medium"/>
              <a:ea typeface="Google Sans Medium"/>
              <a:cs typeface="Google Sans Medium"/>
              <a:sym typeface="Google Sans Medium"/>
            </a:endParaRPr>
          </a:p>
          <a:p>
            <a:pPr algn="ctr">
              <a:lnSpc>
                <a:spcPct val="115000"/>
              </a:lnSpc>
            </a:pPr>
            <a:r>
              <a:rPr lang="en" sz="1067">
                <a:solidFill>
                  <a:srgbClr val="202124"/>
                </a:solidFill>
                <a:latin typeface="Google Sans"/>
                <a:ea typeface="Google Sans"/>
                <a:cs typeface="Google Sans"/>
                <a:sym typeface="Google Sans"/>
              </a:rPr>
              <a:t>Query and analyze</a:t>
            </a:r>
            <a:endParaRPr sz="1067">
              <a:solidFill>
                <a:srgbClr val="202124"/>
              </a:solidFill>
              <a:latin typeface="Google Sans"/>
              <a:ea typeface="Google Sans"/>
              <a:cs typeface="Google Sans"/>
              <a:sym typeface="Google Sans"/>
            </a:endParaRPr>
          </a:p>
        </p:txBody>
      </p:sp>
      <p:sp>
        <p:nvSpPr>
          <p:cNvPr id="551" name="Google Shape;551;p62"/>
          <p:cNvSpPr/>
          <p:nvPr/>
        </p:nvSpPr>
        <p:spPr>
          <a:xfrm>
            <a:off x="609600" y="1820133"/>
            <a:ext cx="1760400" cy="4199600"/>
          </a:xfrm>
          <a:prstGeom prst="roundRect">
            <a:avLst>
              <a:gd name="adj" fmla="val 5850"/>
            </a:avLst>
          </a:prstGeom>
          <a:solidFill>
            <a:srgbClr val="FFFFFF"/>
          </a:solidFill>
          <a:ln>
            <a:noFill/>
          </a:ln>
          <a:effectLst>
            <a:outerShdw blurRad="171450" dist="19050" dir="5400000" algn="bl" rotWithShape="0">
              <a:srgbClr val="000000">
                <a:alpha val="10000"/>
              </a:srgbClr>
            </a:outerShdw>
          </a:effectLst>
        </p:spPr>
        <p:txBody>
          <a:bodyPr spcFirstLastPara="1" wrap="square" lIns="121900" tIns="121900" rIns="121900" bIns="121900" anchor="ctr" anchorCtr="0">
            <a:noAutofit/>
          </a:bodyPr>
          <a:lstStyle/>
          <a:p>
            <a:endParaRPr sz="2400"/>
          </a:p>
        </p:txBody>
      </p:sp>
      <p:sp>
        <p:nvSpPr>
          <p:cNvPr id="552" name="Google Shape;552;p62"/>
          <p:cNvSpPr txBox="1"/>
          <p:nvPr/>
        </p:nvSpPr>
        <p:spPr>
          <a:xfrm>
            <a:off x="1246267" y="2649200"/>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Interactive BI</a:t>
            </a:r>
            <a:endParaRPr sz="933">
              <a:solidFill>
                <a:srgbClr val="202124"/>
              </a:solidFill>
              <a:latin typeface="Google Sans"/>
              <a:ea typeface="Google Sans"/>
              <a:cs typeface="Google Sans"/>
              <a:sym typeface="Google Sans"/>
            </a:endParaRPr>
          </a:p>
          <a:p>
            <a:pPr>
              <a:lnSpc>
                <a:spcPct val="115000"/>
              </a:lnSpc>
            </a:pPr>
            <a:r>
              <a:rPr lang="en" sz="933">
                <a:solidFill>
                  <a:srgbClr val="34A853"/>
                </a:solidFill>
                <a:latin typeface="Google Sans"/>
                <a:ea typeface="Google Sans"/>
                <a:cs typeface="Google Sans"/>
                <a:sym typeface="Google Sans"/>
              </a:rPr>
              <a:t>Looker</a:t>
            </a:r>
            <a:endParaRPr sz="933">
              <a:solidFill>
                <a:srgbClr val="34A853"/>
              </a:solidFill>
              <a:latin typeface="Google Sans"/>
              <a:ea typeface="Google Sans"/>
              <a:cs typeface="Google Sans"/>
              <a:sym typeface="Google Sans"/>
            </a:endParaRPr>
          </a:p>
        </p:txBody>
      </p:sp>
      <p:sp>
        <p:nvSpPr>
          <p:cNvPr id="553" name="Google Shape;553;p62"/>
          <p:cNvSpPr txBox="1"/>
          <p:nvPr/>
        </p:nvSpPr>
        <p:spPr>
          <a:xfrm>
            <a:off x="1246267" y="3465899"/>
            <a:ext cx="8884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EDW in a Spreadsheet</a:t>
            </a:r>
            <a:endParaRPr sz="933">
              <a:solidFill>
                <a:srgbClr val="202124"/>
              </a:solidFill>
              <a:latin typeface="Google Sans"/>
              <a:ea typeface="Google Sans"/>
              <a:cs typeface="Google Sans"/>
              <a:sym typeface="Google Sans"/>
            </a:endParaRPr>
          </a:p>
          <a:p>
            <a:pPr>
              <a:lnSpc>
                <a:spcPct val="115000"/>
              </a:lnSpc>
            </a:pPr>
            <a:r>
              <a:rPr lang="en" sz="933">
                <a:solidFill>
                  <a:srgbClr val="34A853"/>
                </a:solidFill>
                <a:latin typeface="Google Sans"/>
                <a:ea typeface="Google Sans"/>
                <a:cs typeface="Google Sans"/>
                <a:sym typeface="Google Sans"/>
              </a:rPr>
              <a:t>Connected Sheets</a:t>
            </a:r>
            <a:endParaRPr sz="933">
              <a:solidFill>
                <a:srgbClr val="34A853"/>
              </a:solidFill>
              <a:latin typeface="Google Sans"/>
              <a:ea typeface="Google Sans"/>
              <a:cs typeface="Google Sans"/>
              <a:sym typeface="Google Sans"/>
            </a:endParaRPr>
          </a:p>
        </p:txBody>
      </p:sp>
      <p:sp>
        <p:nvSpPr>
          <p:cNvPr id="554" name="Google Shape;554;p62"/>
          <p:cNvSpPr txBox="1"/>
          <p:nvPr/>
        </p:nvSpPr>
        <p:spPr>
          <a:xfrm>
            <a:off x="1246267" y="4287100"/>
            <a:ext cx="978000" cy="663200"/>
          </a:xfrm>
          <a:prstGeom prst="rect">
            <a:avLst/>
          </a:prstGeom>
          <a:noFill/>
          <a:ln>
            <a:noFill/>
          </a:ln>
        </p:spPr>
        <p:txBody>
          <a:bodyPr spcFirstLastPara="1" wrap="square" lIns="0" tIns="0" rIns="0" bIns="0" anchor="ctr" anchorCtr="0">
            <a:noAutofit/>
          </a:bodyPr>
          <a:lstStyle/>
          <a:p>
            <a:pPr>
              <a:lnSpc>
                <a:spcPct val="115000"/>
              </a:lnSpc>
            </a:pPr>
            <a:r>
              <a:rPr lang="en" sz="933">
                <a:solidFill>
                  <a:srgbClr val="202124"/>
                </a:solidFill>
                <a:latin typeface="Google Sans"/>
                <a:ea typeface="Google Sans"/>
                <a:cs typeface="Google Sans"/>
                <a:sym typeface="Google Sans"/>
              </a:rPr>
              <a:t>Natural Language Query</a:t>
            </a:r>
            <a:endParaRPr sz="933">
              <a:solidFill>
                <a:srgbClr val="202124"/>
              </a:solidFill>
              <a:latin typeface="Google Sans"/>
              <a:ea typeface="Google Sans"/>
              <a:cs typeface="Google Sans"/>
              <a:sym typeface="Google Sans"/>
            </a:endParaRPr>
          </a:p>
          <a:p>
            <a:pPr>
              <a:lnSpc>
                <a:spcPct val="115000"/>
              </a:lnSpc>
            </a:pPr>
            <a:r>
              <a:rPr lang="en" sz="933">
                <a:solidFill>
                  <a:srgbClr val="34A853"/>
                </a:solidFill>
                <a:latin typeface="Google Sans"/>
                <a:ea typeface="Google Sans"/>
                <a:cs typeface="Google Sans"/>
                <a:sym typeface="Google Sans"/>
              </a:rPr>
              <a:t>Data QnA</a:t>
            </a:r>
            <a:endParaRPr sz="933">
              <a:solidFill>
                <a:srgbClr val="34A853"/>
              </a:solidFill>
              <a:latin typeface="Google Sans"/>
              <a:ea typeface="Google Sans"/>
              <a:cs typeface="Google Sans"/>
              <a:sym typeface="Google Sans"/>
            </a:endParaRPr>
          </a:p>
        </p:txBody>
      </p:sp>
      <p:sp>
        <p:nvSpPr>
          <p:cNvPr id="555" name="Google Shape;555;p62"/>
          <p:cNvSpPr txBox="1"/>
          <p:nvPr/>
        </p:nvSpPr>
        <p:spPr>
          <a:xfrm>
            <a:off x="755384" y="2114907"/>
            <a:ext cx="1468800" cy="398000"/>
          </a:xfrm>
          <a:prstGeom prst="rect">
            <a:avLst/>
          </a:prstGeom>
          <a:noFill/>
          <a:ln>
            <a:noFill/>
          </a:ln>
        </p:spPr>
        <p:txBody>
          <a:bodyPr spcFirstLastPara="1" wrap="square" lIns="0" tIns="0" rIns="0" bIns="0" anchor="t" anchorCtr="0">
            <a:noAutofit/>
          </a:bodyPr>
          <a:lstStyle/>
          <a:p>
            <a:pPr algn="ctr">
              <a:lnSpc>
                <a:spcPct val="115000"/>
              </a:lnSpc>
            </a:pPr>
            <a:r>
              <a:rPr lang="en" sz="1333">
                <a:solidFill>
                  <a:schemeClr val="accent4"/>
                </a:solidFill>
                <a:latin typeface="Google Sans Medium"/>
                <a:ea typeface="Google Sans Medium"/>
                <a:cs typeface="Google Sans Medium"/>
                <a:sym typeface="Google Sans Medium"/>
              </a:rPr>
              <a:t>Product Manager</a:t>
            </a:r>
            <a:endParaRPr sz="1333">
              <a:solidFill>
                <a:schemeClr val="accent4"/>
              </a:solidFill>
              <a:latin typeface="Google Sans Medium"/>
              <a:ea typeface="Google Sans Medium"/>
              <a:cs typeface="Google Sans Medium"/>
              <a:sym typeface="Google Sans Medium"/>
            </a:endParaRPr>
          </a:p>
          <a:p>
            <a:pPr algn="ctr">
              <a:lnSpc>
                <a:spcPct val="115000"/>
              </a:lnSpc>
            </a:pPr>
            <a:r>
              <a:rPr lang="en" sz="1067">
                <a:solidFill>
                  <a:srgbClr val="202124"/>
                </a:solidFill>
                <a:latin typeface="Google Sans"/>
                <a:ea typeface="Google Sans"/>
                <a:cs typeface="Google Sans"/>
                <a:sym typeface="Google Sans"/>
              </a:rPr>
              <a:t>Insights and objectives</a:t>
            </a:r>
            <a:endParaRPr sz="1067">
              <a:solidFill>
                <a:srgbClr val="202124"/>
              </a:solidFill>
              <a:latin typeface="Google Sans"/>
              <a:ea typeface="Google Sans"/>
              <a:cs typeface="Google Sans"/>
              <a:sym typeface="Google Sans"/>
            </a:endParaRPr>
          </a:p>
        </p:txBody>
      </p:sp>
      <p:pic>
        <p:nvPicPr>
          <p:cNvPr id="556" name="Google Shape;556;p62"/>
          <p:cNvPicPr preferRelativeResize="0"/>
          <p:nvPr/>
        </p:nvPicPr>
        <p:blipFill rotWithShape="1">
          <a:blip r:embed="rId6">
            <a:alphaModFix/>
          </a:blip>
          <a:srcRect r="80493"/>
          <a:stretch/>
        </p:blipFill>
        <p:spPr>
          <a:xfrm>
            <a:off x="814033" y="2797266"/>
            <a:ext cx="269572" cy="367068"/>
          </a:xfrm>
          <a:prstGeom prst="rect">
            <a:avLst/>
          </a:prstGeom>
          <a:noFill/>
          <a:ln>
            <a:noFill/>
          </a:ln>
        </p:spPr>
      </p:pic>
      <p:pic>
        <p:nvPicPr>
          <p:cNvPr id="557" name="Google Shape;557;p62"/>
          <p:cNvPicPr preferRelativeResize="0"/>
          <p:nvPr/>
        </p:nvPicPr>
        <p:blipFill>
          <a:blip r:embed="rId7">
            <a:alphaModFix/>
          </a:blip>
          <a:stretch>
            <a:fillRect/>
          </a:stretch>
        </p:blipFill>
        <p:spPr>
          <a:xfrm>
            <a:off x="764755" y="4435210"/>
            <a:ext cx="368133" cy="368133"/>
          </a:xfrm>
          <a:prstGeom prst="rect">
            <a:avLst/>
          </a:prstGeom>
          <a:noFill/>
          <a:ln>
            <a:noFill/>
          </a:ln>
        </p:spPr>
      </p:pic>
      <p:pic>
        <p:nvPicPr>
          <p:cNvPr id="558" name="Google Shape;558;p62"/>
          <p:cNvPicPr preferRelativeResize="0"/>
          <p:nvPr/>
        </p:nvPicPr>
        <p:blipFill>
          <a:blip r:embed="rId8">
            <a:alphaModFix/>
          </a:blip>
          <a:stretch>
            <a:fillRect/>
          </a:stretch>
        </p:blipFill>
        <p:spPr>
          <a:xfrm>
            <a:off x="763247" y="3618007"/>
            <a:ext cx="356068" cy="356027"/>
          </a:xfrm>
          <a:prstGeom prst="rect">
            <a:avLst/>
          </a:prstGeom>
          <a:noFill/>
          <a:ln>
            <a:noFill/>
          </a:ln>
        </p:spPr>
      </p:pic>
      <p:sp>
        <p:nvSpPr>
          <p:cNvPr id="559" name="Google Shape;559;p62"/>
          <p:cNvSpPr/>
          <p:nvPr/>
        </p:nvSpPr>
        <p:spPr>
          <a:xfrm>
            <a:off x="4485733" y="2827801"/>
            <a:ext cx="296219" cy="302724"/>
          </a:xfrm>
          <a:custGeom>
            <a:avLst/>
            <a:gdLst/>
            <a:ahLst/>
            <a:cxnLst/>
            <a:rect l="l" t="t" r="r" b="b"/>
            <a:pathLst>
              <a:path w="25412" h="25970" extrusionOk="0">
                <a:moveTo>
                  <a:pt x="12686" y="8431"/>
                </a:moveTo>
                <a:cubicBezTo>
                  <a:pt x="15018" y="8431"/>
                  <a:pt x="17245" y="10245"/>
                  <a:pt x="17245" y="12985"/>
                </a:cubicBezTo>
                <a:cubicBezTo>
                  <a:pt x="17245" y="15482"/>
                  <a:pt x="15218" y="17509"/>
                  <a:pt x="12721" y="17538"/>
                </a:cubicBezTo>
                <a:cubicBezTo>
                  <a:pt x="8667" y="17509"/>
                  <a:pt x="6639" y="12632"/>
                  <a:pt x="9489" y="9783"/>
                </a:cubicBezTo>
                <a:cubicBezTo>
                  <a:pt x="10423" y="8849"/>
                  <a:pt x="11566" y="8431"/>
                  <a:pt x="12686" y="8431"/>
                </a:cubicBezTo>
                <a:close/>
                <a:moveTo>
                  <a:pt x="10106" y="0"/>
                </a:moveTo>
                <a:cubicBezTo>
                  <a:pt x="9812" y="0"/>
                  <a:pt x="9518" y="235"/>
                  <a:pt x="9489" y="529"/>
                </a:cubicBezTo>
                <a:lnTo>
                  <a:pt x="8990" y="3966"/>
                </a:lnTo>
                <a:cubicBezTo>
                  <a:pt x="8196" y="4289"/>
                  <a:pt x="7462" y="4730"/>
                  <a:pt x="6786" y="5259"/>
                </a:cubicBezTo>
                <a:lnTo>
                  <a:pt x="3555" y="3966"/>
                </a:lnTo>
                <a:cubicBezTo>
                  <a:pt x="3479" y="3936"/>
                  <a:pt x="3399" y="3921"/>
                  <a:pt x="3320" y="3921"/>
                </a:cubicBezTo>
                <a:cubicBezTo>
                  <a:pt x="3093" y="3921"/>
                  <a:pt x="2871" y="4042"/>
                  <a:pt x="2762" y="4260"/>
                </a:cubicBezTo>
                <a:lnTo>
                  <a:pt x="176" y="8755"/>
                </a:lnTo>
                <a:cubicBezTo>
                  <a:pt x="0" y="9019"/>
                  <a:pt x="88" y="9371"/>
                  <a:pt x="323" y="9577"/>
                </a:cubicBezTo>
                <a:lnTo>
                  <a:pt x="3055" y="11722"/>
                </a:lnTo>
                <a:cubicBezTo>
                  <a:pt x="3026" y="12133"/>
                  <a:pt x="2967" y="12574"/>
                  <a:pt x="2967" y="12985"/>
                </a:cubicBezTo>
                <a:cubicBezTo>
                  <a:pt x="2967" y="13426"/>
                  <a:pt x="3026" y="13837"/>
                  <a:pt x="3055" y="14248"/>
                </a:cubicBezTo>
                <a:lnTo>
                  <a:pt x="323" y="16422"/>
                </a:lnTo>
                <a:cubicBezTo>
                  <a:pt x="88" y="16598"/>
                  <a:pt x="30" y="16951"/>
                  <a:pt x="176" y="17245"/>
                </a:cubicBezTo>
                <a:lnTo>
                  <a:pt x="2762" y="21739"/>
                </a:lnTo>
                <a:cubicBezTo>
                  <a:pt x="2892" y="21934"/>
                  <a:pt x="3101" y="22049"/>
                  <a:pt x="3320" y="22049"/>
                </a:cubicBezTo>
                <a:cubicBezTo>
                  <a:pt x="3398" y="22049"/>
                  <a:pt x="3478" y="22035"/>
                  <a:pt x="3555" y="22004"/>
                </a:cubicBezTo>
                <a:lnTo>
                  <a:pt x="6786" y="20711"/>
                </a:lnTo>
                <a:cubicBezTo>
                  <a:pt x="7462" y="21240"/>
                  <a:pt x="8196" y="21651"/>
                  <a:pt x="8990" y="21974"/>
                </a:cubicBezTo>
                <a:lnTo>
                  <a:pt x="9489" y="25412"/>
                </a:lnTo>
                <a:cubicBezTo>
                  <a:pt x="9518" y="25735"/>
                  <a:pt x="9812" y="25970"/>
                  <a:pt x="10135" y="25970"/>
                </a:cubicBezTo>
                <a:lnTo>
                  <a:pt x="15306" y="25970"/>
                </a:lnTo>
                <a:cubicBezTo>
                  <a:pt x="15629" y="25970"/>
                  <a:pt x="15923" y="25735"/>
                  <a:pt x="15952" y="25412"/>
                </a:cubicBezTo>
                <a:lnTo>
                  <a:pt x="16452" y="21974"/>
                </a:lnTo>
                <a:cubicBezTo>
                  <a:pt x="17215" y="21651"/>
                  <a:pt x="17979" y="21211"/>
                  <a:pt x="18655" y="20682"/>
                </a:cubicBezTo>
                <a:lnTo>
                  <a:pt x="21886" y="22004"/>
                </a:lnTo>
                <a:cubicBezTo>
                  <a:pt x="21956" y="22032"/>
                  <a:pt x="22028" y="22045"/>
                  <a:pt x="22099" y="22045"/>
                </a:cubicBezTo>
                <a:cubicBezTo>
                  <a:pt x="22326" y="22045"/>
                  <a:pt x="22545" y="21911"/>
                  <a:pt x="22680" y="21710"/>
                </a:cubicBezTo>
                <a:lnTo>
                  <a:pt x="25265" y="17215"/>
                </a:lnTo>
                <a:cubicBezTo>
                  <a:pt x="25412" y="16951"/>
                  <a:pt x="25353" y="16598"/>
                  <a:pt x="25118" y="16393"/>
                </a:cubicBezTo>
                <a:lnTo>
                  <a:pt x="22356" y="14248"/>
                </a:lnTo>
                <a:cubicBezTo>
                  <a:pt x="22415" y="13837"/>
                  <a:pt x="22445" y="13396"/>
                  <a:pt x="22445" y="12985"/>
                </a:cubicBezTo>
                <a:cubicBezTo>
                  <a:pt x="22445" y="12544"/>
                  <a:pt x="22415" y="12133"/>
                  <a:pt x="22356" y="11722"/>
                </a:cubicBezTo>
                <a:lnTo>
                  <a:pt x="25089" y="9577"/>
                </a:lnTo>
                <a:cubicBezTo>
                  <a:pt x="25324" y="9371"/>
                  <a:pt x="25382" y="9019"/>
                  <a:pt x="25235" y="8725"/>
                </a:cubicBezTo>
                <a:lnTo>
                  <a:pt x="22650" y="4230"/>
                </a:lnTo>
                <a:cubicBezTo>
                  <a:pt x="22542" y="4035"/>
                  <a:pt x="22322" y="3920"/>
                  <a:pt x="22096" y="3920"/>
                </a:cubicBezTo>
                <a:cubicBezTo>
                  <a:pt x="22016" y="3920"/>
                  <a:pt x="21934" y="3935"/>
                  <a:pt x="21857" y="3966"/>
                </a:cubicBezTo>
                <a:lnTo>
                  <a:pt x="18626" y="5259"/>
                </a:lnTo>
                <a:cubicBezTo>
                  <a:pt x="17950" y="4730"/>
                  <a:pt x="17215" y="4318"/>
                  <a:pt x="16422" y="3995"/>
                </a:cubicBezTo>
                <a:lnTo>
                  <a:pt x="15923" y="529"/>
                </a:lnTo>
                <a:cubicBezTo>
                  <a:pt x="15893" y="235"/>
                  <a:pt x="15629" y="0"/>
                  <a:pt x="15306" y="0"/>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60" name="Google Shape;560;p62"/>
          <p:cNvSpPr/>
          <p:nvPr/>
        </p:nvSpPr>
        <p:spPr>
          <a:xfrm>
            <a:off x="4498834" y="5314265"/>
            <a:ext cx="270037" cy="257459"/>
          </a:xfrm>
          <a:custGeom>
            <a:avLst/>
            <a:gdLst/>
            <a:ahLst/>
            <a:cxnLst/>
            <a:rect l="l" t="t" r="r" b="b"/>
            <a:pathLst>
              <a:path w="6655" h="6345" extrusionOk="0">
                <a:moveTo>
                  <a:pt x="3130" y="1765"/>
                </a:moveTo>
                <a:lnTo>
                  <a:pt x="3130" y="3530"/>
                </a:lnTo>
                <a:lnTo>
                  <a:pt x="4640" y="4424"/>
                </a:lnTo>
                <a:lnTo>
                  <a:pt x="4895" y="3996"/>
                </a:lnTo>
                <a:lnTo>
                  <a:pt x="3659" y="3265"/>
                </a:lnTo>
                <a:lnTo>
                  <a:pt x="3659" y="1765"/>
                </a:lnTo>
                <a:close/>
                <a:moveTo>
                  <a:pt x="6654" y="1"/>
                </a:moveTo>
                <a:lnTo>
                  <a:pt x="5693" y="991"/>
                </a:lnTo>
                <a:cubicBezTo>
                  <a:pt x="5075" y="381"/>
                  <a:pt x="4268" y="75"/>
                  <a:pt x="3462" y="75"/>
                </a:cubicBezTo>
                <a:cubicBezTo>
                  <a:pt x="2657" y="75"/>
                  <a:pt x="1851" y="381"/>
                  <a:pt x="1236" y="991"/>
                </a:cubicBezTo>
                <a:cubicBezTo>
                  <a:pt x="0" y="2217"/>
                  <a:pt x="5" y="4213"/>
                  <a:pt x="1241" y="5429"/>
                </a:cubicBezTo>
                <a:cubicBezTo>
                  <a:pt x="1863" y="6040"/>
                  <a:pt x="2673" y="6345"/>
                  <a:pt x="3484" y="6345"/>
                </a:cubicBezTo>
                <a:cubicBezTo>
                  <a:pt x="4294" y="6345"/>
                  <a:pt x="5104" y="6040"/>
                  <a:pt x="5726" y="5429"/>
                </a:cubicBezTo>
                <a:cubicBezTo>
                  <a:pt x="6347" y="4814"/>
                  <a:pt x="6654" y="3905"/>
                  <a:pt x="6654" y="3208"/>
                </a:cubicBezTo>
                <a:lnTo>
                  <a:pt x="5948" y="3208"/>
                </a:lnTo>
                <a:cubicBezTo>
                  <a:pt x="5962" y="3862"/>
                  <a:pt x="5702" y="4487"/>
                  <a:pt x="5231" y="4934"/>
                </a:cubicBezTo>
                <a:cubicBezTo>
                  <a:pt x="4748" y="5410"/>
                  <a:pt x="4118" y="5648"/>
                  <a:pt x="3489" y="5648"/>
                </a:cubicBezTo>
                <a:cubicBezTo>
                  <a:pt x="2860" y="5648"/>
                  <a:pt x="2231" y="5410"/>
                  <a:pt x="1750" y="4934"/>
                </a:cubicBezTo>
                <a:cubicBezTo>
                  <a:pt x="789" y="3987"/>
                  <a:pt x="789" y="2434"/>
                  <a:pt x="1750" y="1487"/>
                </a:cubicBezTo>
                <a:cubicBezTo>
                  <a:pt x="2222" y="1017"/>
                  <a:pt x="2837" y="787"/>
                  <a:pt x="3455" y="787"/>
                </a:cubicBezTo>
                <a:cubicBezTo>
                  <a:pt x="4097" y="787"/>
                  <a:pt x="4741" y="1035"/>
                  <a:pt x="5231" y="1520"/>
                </a:cubicBezTo>
                <a:lnTo>
                  <a:pt x="4265" y="2515"/>
                </a:lnTo>
                <a:lnTo>
                  <a:pt x="6654" y="2515"/>
                </a:lnTo>
                <a:lnTo>
                  <a:pt x="6654"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61" name="Google Shape;561;p62"/>
          <p:cNvSpPr/>
          <p:nvPr/>
        </p:nvSpPr>
        <p:spPr>
          <a:xfrm>
            <a:off x="4501299" y="3668532"/>
            <a:ext cx="265112" cy="257933"/>
          </a:xfrm>
          <a:custGeom>
            <a:avLst/>
            <a:gdLst/>
            <a:ahLst/>
            <a:cxnLst/>
            <a:rect l="l" t="t" r="r" b="b"/>
            <a:pathLst>
              <a:path w="8309" h="8084" extrusionOk="0">
                <a:moveTo>
                  <a:pt x="2585" y="1"/>
                </a:moveTo>
                <a:cubicBezTo>
                  <a:pt x="2232" y="1"/>
                  <a:pt x="1878" y="80"/>
                  <a:pt x="1548" y="241"/>
                </a:cubicBezTo>
                <a:lnTo>
                  <a:pt x="3144" y="1837"/>
                </a:lnTo>
                <a:lnTo>
                  <a:pt x="2024" y="2962"/>
                </a:lnTo>
                <a:lnTo>
                  <a:pt x="428" y="1361"/>
                </a:lnTo>
                <a:lnTo>
                  <a:pt x="428" y="1361"/>
                </a:lnTo>
                <a:cubicBezTo>
                  <a:pt x="0" y="2241"/>
                  <a:pt x="154" y="3289"/>
                  <a:pt x="817" y="4005"/>
                </a:cubicBezTo>
                <a:cubicBezTo>
                  <a:pt x="1273" y="4505"/>
                  <a:pt x="1909" y="4773"/>
                  <a:pt x="2559" y="4773"/>
                </a:cubicBezTo>
                <a:cubicBezTo>
                  <a:pt x="2848" y="4773"/>
                  <a:pt x="3139" y="4720"/>
                  <a:pt x="3418" y="4611"/>
                </a:cubicBezTo>
                <a:lnTo>
                  <a:pt x="6784" y="7972"/>
                </a:lnTo>
                <a:cubicBezTo>
                  <a:pt x="6854" y="8046"/>
                  <a:pt x="6946" y="8083"/>
                  <a:pt x="7039" y="8083"/>
                </a:cubicBezTo>
                <a:cubicBezTo>
                  <a:pt x="7132" y="8083"/>
                  <a:pt x="7226" y="8046"/>
                  <a:pt x="7298" y="7972"/>
                </a:cubicBezTo>
                <a:lnTo>
                  <a:pt x="8159" y="7111"/>
                </a:lnTo>
                <a:cubicBezTo>
                  <a:pt x="8308" y="6972"/>
                  <a:pt x="8308" y="6736"/>
                  <a:pt x="8159" y="6597"/>
                </a:cubicBezTo>
                <a:lnTo>
                  <a:pt x="4798" y="3236"/>
                </a:lnTo>
                <a:cubicBezTo>
                  <a:pt x="5149" y="2322"/>
                  <a:pt x="4909" y="1289"/>
                  <a:pt x="4192" y="630"/>
                </a:cubicBezTo>
                <a:cubicBezTo>
                  <a:pt x="3746" y="216"/>
                  <a:pt x="3168" y="1"/>
                  <a:pt x="2585" y="1"/>
                </a:cubicBez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62" name="Google Shape;562;p62"/>
          <p:cNvSpPr/>
          <p:nvPr/>
        </p:nvSpPr>
        <p:spPr>
          <a:xfrm rot="5400000">
            <a:off x="4541180" y="4496379"/>
            <a:ext cx="185331" cy="244639"/>
          </a:xfrm>
          <a:custGeom>
            <a:avLst/>
            <a:gdLst/>
            <a:ahLst/>
            <a:cxnLst/>
            <a:rect l="l" t="t" r="r" b="b"/>
            <a:pathLst>
              <a:path w="4717" h="6227" extrusionOk="0">
                <a:moveTo>
                  <a:pt x="2361" y="0"/>
                </a:moveTo>
                <a:lnTo>
                  <a:pt x="702" y="1659"/>
                </a:lnTo>
                <a:lnTo>
                  <a:pt x="1991" y="1659"/>
                </a:lnTo>
                <a:lnTo>
                  <a:pt x="1991" y="3712"/>
                </a:lnTo>
                <a:lnTo>
                  <a:pt x="0" y="5702"/>
                </a:lnTo>
                <a:lnTo>
                  <a:pt x="520" y="6227"/>
                </a:lnTo>
                <a:lnTo>
                  <a:pt x="2727" y="4020"/>
                </a:lnTo>
                <a:lnTo>
                  <a:pt x="2727" y="1659"/>
                </a:lnTo>
                <a:lnTo>
                  <a:pt x="4015" y="1659"/>
                </a:lnTo>
                <a:lnTo>
                  <a:pt x="2361" y="0"/>
                </a:lnTo>
                <a:close/>
                <a:moveTo>
                  <a:pt x="3462" y="4448"/>
                </a:moveTo>
                <a:lnTo>
                  <a:pt x="2943" y="4967"/>
                </a:lnTo>
                <a:lnTo>
                  <a:pt x="4198" y="6227"/>
                </a:lnTo>
                <a:lnTo>
                  <a:pt x="4717" y="5702"/>
                </a:lnTo>
                <a:lnTo>
                  <a:pt x="3462" y="4448"/>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63" name="Google Shape;563;p62"/>
          <p:cNvSpPr/>
          <p:nvPr/>
        </p:nvSpPr>
        <p:spPr>
          <a:xfrm>
            <a:off x="6315534" y="2856433"/>
            <a:ext cx="321697" cy="248736"/>
          </a:xfrm>
          <a:custGeom>
            <a:avLst/>
            <a:gdLst/>
            <a:ahLst/>
            <a:cxnLst/>
            <a:rect l="l" t="t" r="r" b="b"/>
            <a:pathLst>
              <a:path w="8093" h="6257" extrusionOk="0">
                <a:moveTo>
                  <a:pt x="6115" y="736"/>
                </a:moveTo>
                <a:cubicBezTo>
                  <a:pt x="6537" y="736"/>
                  <a:pt x="6954" y="799"/>
                  <a:pt x="7357" y="919"/>
                </a:cubicBezTo>
                <a:lnTo>
                  <a:pt x="7357" y="5150"/>
                </a:lnTo>
                <a:cubicBezTo>
                  <a:pt x="6954" y="5030"/>
                  <a:pt x="6537" y="4967"/>
                  <a:pt x="6115" y="4967"/>
                </a:cubicBezTo>
                <a:cubicBezTo>
                  <a:pt x="6100" y="4967"/>
                  <a:pt x="6084" y="4967"/>
                  <a:pt x="6068" y="4968"/>
                </a:cubicBezTo>
                <a:cubicBezTo>
                  <a:pt x="5443" y="4968"/>
                  <a:pt x="4544" y="5208"/>
                  <a:pt x="4044" y="5521"/>
                </a:cubicBezTo>
                <a:lnTo>
                  <a:pt x="4044" y="1290"/>
                </a:lnTo>
                <a:cubicBezTo>
                  <a:pt x="4544" y="977"/>
                  <a:pt x="5443" y="737"/>
                  <a:pt x="6068" y="737"/>
                </a:cubicBezTo>
                <a:cubicBezTo>
                  <a:pt x="6084" y="737"/>
                  <a:pt x="6100" y="736"/>
                  <a:pt x="6115" y="736"/>
                </a:cubicBezTo>
                <a:close/>
                <a:moveTo>
                  <a:pt x="6115" y="1"/>
                </a:moveTo>
                <a:cubicBezTo>
                  <a:pt x="6100" y="1"/>
                  <a:pt x="6084" y="1"/>
                  <a:pt x="6068" y="1"/>
                </a:cubicBezTo>
                <a:cubicBezTo>
                  <a:pt x="5352" y="1"/>
                  <a:pt x="4578" y="145"/>
                  <a:pt x="4044" y="554"/>
                </a:cubicBezTo>
                <a:cubicBezTo>
                  <a:pt x="3511" y="145"/>
                  <a:pt x="2741" y="1"/>
                  <a:pt x="2025" y="1"/>
                </a:cubicBezTo>
                <a:cubicBezTo>
                  <a:pt x="1304" y="1"/>
                  <a:pt x="535" y="145"/>
                  <a:pt x="1" y="554"/>
                </a:cubicBezTo>
                <a:lnTo>
                  <a:pt x="1" y="5944"/>
                </a:lnTo>
                <a:cubicBezTo>
                  <a:pt x="6" y="6040"/>
                  <a:pt x="83" y="6117"/>
                  <a:pt x="184" y="6126"/>
                </a:cubicBezTo>
                <a:cubicBezTo>
                  <a:pt x="222" y="6126"/>
                  <a:pt x="236" y="6107"/>
                  <a:pt x="275" y="6107"/>
                </a:cubicBezTo>
                <a:cubicBezTo>
                  <a:pt x="823" y="5857"/>
                  <a:pt x="1419" y="5718"/>
                  <a:pt x="2025" y="5703"/>
                </a:cubicBezTo>
                <a:cubicBezTo>
                  <a:pt x="2741" y="5703"/>
                  <a:pt x="3511" y="5847"/>
                  <a:pt x="4044" y="6256"/>
                </a:cubicBezTo>
                <a:cubicBezTo>
                  <a:pt x="4544" y="5944"/>
                  <a:pt x="5443" y="5703"/>
                  <a:pt x="6068" y="5703"/>
                </a:cubicBezTo>
                <a:cubicBezTo>
                  <a:pt x="6679" y="5703"/>
                  <a:pt x="7304" y="5814"/>
                  <a:pt x="7818" y="6088"/>
                </a:cubicBezTo>
                <a:cubicBezTo>
                  <a:pt x="7842" y="6102"/>
                  <a:pt x="7876" y="6107"/>
                  <a:pt x="7910" y="6107"/>
                </a:cubicBezTo>
                <a:cubicBezTo>
                  <a:pt x="8006" y="6097"/>
                  <a:pt x="8088" y="6021"/>
                  <a:pt x="8092" y="5924"/>
                </a:cubicBezTo>
                <a:lnTo>
                  <a:pt x="8092" y="549"/>
                </a:lnTo>
                <a:cubicBezTo>
                  <a:pt x="7871" y="391"/>
                  <a:pt x="7621" y="266"/>
                  <a:pt x="7357" y="184"/>
                </a:cubicBezTo>
                <a:cubicBezTo>
                  <a:pt x="6954" y="63"/>
                  <a:pt x="6537" y="1"/>
                  <a:pt x="6115" y="1"/>
                </a:cubicBez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64" name="Google Shape;564;p62"/>
          <p:cNvSpPr/>
          <p:nvPr/>
        </p:nvSpPr>
        <p:spPr>
          <a:xfrm>
            <a:off x="6353801" y="4532033"/>
            <a:ext cx="252424" cy="173328"/>
          </a:xfrm>
          <a:custGeom>
            <a:avLst/>
            <a:gdLst/>
            <a:ahLst/>
            <a:cxnLst/>
            <a:rect l="l" t="t" r="r" b="b"/>
            <a:pathLst>
              <a:path w="5938" h="4078" extrusionOk="0">
                <a:moveTo>
                  <a:pt x="0" y="0"/>
                </a:moveTo>
                <a:lnTo>
                  <a:pt x="0" y="4077"/>
                </a:lnTo>
                <a:lnTo>
                  <a:pt x="2885" y="2039"/>
                </a:lnTo>
                <a:lnTo>
                  <a:pt x="0" y="0"/>
                </a:lnTo>
                <a:close/>
                <a:moveTo>
                  <a:pt x="3053" y="0"/>
                </a:moveTo>
                <a:lnTo>
                  <a:pt x="3053" y="4077"/>
                </a:lnTo>
                <a:lnTo>
                  <a:pt x="5938" y="2039"/>
                </a:lnTo>
                <a:lnTo>
                  <a:pt x="3053"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65" name="Google Shape;565;p62"/>
          <p:cNvSpPr/>
          <p:nvPr/>
        </p:nvSpPr>
        <p:spPr>
          <a:xfrm>
            <a:off x="6347602" y="5342411"/>
            <a:ext cx="252431" cy="201179"/>
          </a:xfrm>
          <a:custGeom>
            <a:avLst/>
            <a:gdLst/>
            <a:ahLst/>
            <a:cxnLst/>
            <a:rect l="l" t="t" r="r" b="b"/>
            <a:pathLst>
              <a:path w="11956" h="9527" extrusionOk="0">
                <a:moveTo>
                  <a:pt x="7788" y="2978"/>
                </a:moveTo>
                <a:lnTo>
                  <a:pt x="8002" y="3001"/>
                </a:lnTo>
                <a:lnTo>
                  <a:pt x="8431" y="3168"/>
                </a:lnTo>
                <a:lnTo>
                  <a:pt x="8621" y="3335"/>
                </a:lnTo>
                <a:lnTo>
                  <a:pt x="8764" y="3525"/>
                </a:lnTo>
                <a:lnTo>
                  <a:pt x="8955" y="3954"/>
                </a:lnTo>
                <a:lnTo>
                  <a:pt x="8978" y="4168"/>
                </a:lnTo>
                <a:lnTo>
                  <a:pt x="8955" y="4406"/>
                </a:lnTo>
                <a:lnTo>
                  <a:pt x="8764" y="4811"/>
                </a:lnTo>
                <a:lnTo>
                  <a:pt x="8621" y="5002"/>
                </a:lnTo>
                <a:lnTo>
                  <a:pt x="8431" y="5168"/>
                </a:lnTo>
                <a:lnTo>
                  <a:pt x="8026" y="5335"/>
                </a:lnTo>
                <a:lnTo>
                  <a:pt x="7788" y="5359"/>
                </a:lnTo>
                <a:lnTo>
                  <a:pt x="7526" y="5335"/>
                </a:lnTo>
                <a:lnTo>
                  <a:pt x="7121" y="5168"/>
                </a:lnTo>
                <a:lnTo>
                  <a:pt x="6930" y="5002"/>
                </a:lnTo>
                <a:lnTo>
                  <a:pt x="6787" y="4811"/>
                </a:lnTo>
                <a:lnTo>
                  <a:pt x="6597" y="4406"/>
                </a:lnTo>
                <a:lnTo>
                  <a:pt x="6597" y="4168"/>
                </a:lnTo>
                <a:lnTo>
                  <a:pt x="6597" y="3954"/>
                </a:lnTo>
                <a:lnTo>
                  <a:pt x="6787" y="3525"/>
                </a:lnTo>
                <a:lnTo>
                  <a:pt x="6930" y="3335"/>
                </a:lnTo>
                <a:lnTo>
                  <a:pt x="7121" y="3168"/>
                </a:lnTo>
                <a:lnTo>
                  <a:pt x="7526" y="3001"/>
                </a:lnTo>
                <a:lnTo>
                  <a:pt x="7788" y="2978"/>
                </a:lnTo>
                <a:close/>
                <a:moveTo>
                  <a:pt x="8121" y="5931"/>
                </a:moveTo>
                <a:lnTo>
                  <a:pt x="8883" y="6097"/>
                </a:lnTo>
                <a:lnTo>
                  <a:pt x="9288" y="6264"/>
                </a:lnTo>
                <a:lnTo>
                  <a:pt x="9693" y="6431"/>
                </a:lnTo>
                <a:lnTo>
                  <a:pt x="10098" y="6859"/>
                </a:lnTo>
                <a:lnTo>
                  <a:pt x="10122" y="7121"/>
                </a:lnTo>
                <a:lnTo>
                  <a:pt x="10122" y="7740"/>
                </a:lnTo>
                <a:lnTo>
                  <a:pt x="5359" y="7740"/>
                </a:lnTo>
                <a:lnTo>
                  <a:pt x="5359" y="7121"/>
                </a:lnTo>
                <a:lnTo>
                  <a:pt x="5406" y="6859"/>
                </a:lnTo>
                <a:lnTo>
                  <a:pt x="5835" y="6431"/>
                </a:lnTo>
                <a:lnTo>
                  <a:pt x="6192" y="6264"/>
                </a:lnTo>
                <a:lnTo>
                  <a:pt x="6597" y="6097"/>
                </a:lnTo>
                <a:lnTo>
                  <a:pt x="7383" y="5931"/>
                </a:lnTo>
                <a:close/>
                <a:moveTo>
                  <a:pt x="1191" y="1"/>
                </a:moveTo>
                <a:lnTo>
                  <a:pt x="953" y="25"/>
                </a:lnTo>
                <a:lnTo>
                  <a:pt x="548" y="191"/>
                </a:lnTo>
                <a:lnTo>
                  <a:pt x="358" y="358"/>
                </a:lnTo>
                <a:lnTo>
                  <a:pt x="191" y="549"/>
                </a:lnTo>
                <a:lnTo>
                  <a:pt x="24" y="953"/>
                </a:lnTo>
                <a:lnTo>
                  <a:pt x="0" y="1191"/>
                </a:lnTo>
                <a:lnTo>
                  <a:pt x="0" y="8336"/>
                </a:lnTo>
                <a:lnTo>
                  <a:pt x="24" y="8574"/>
                </a:lnTo>
                <a:lnTo>
                  <a:pt x="191" y="8979"/>
                </a:lnTo>
                <a:lnTo>
                  <a:pt x="358" y="9169"/>
                </a:lnTo>
                <a:lnTo>
                  <a:pt x="548" y="9336"/>
                </a:lnTo>
                <a:lnTo>
                  <a:pt x="953" y="9503"/>
                </a:lnTo>
                <a:lnTo>
                  <a:pt x="1191" y="9527"/>
                </a:lnTo>
                <a:lnTo>
                  <a:pt x="10764" y="9527"/>
                </a:lnTo>
                <a:lnTo>
                  <a:pt x="11003" y="9503"/>
                </a:lnTo>
                <a:lnTo>
                  <a:pt x="11407" y="9336"/>
                </a:lnTo>
                <a:lnTo>
                  <a:pt x="11598" y="9169"/>
                </a:lnTo>
                <a:lnTo>
                  <a:pt x="11741" y="8979"/>
                </a:lnTo>
                <a:lnTo>
                  <a:pt x="11931" y="8574"/>
                </a:lnTo>
                <a:lnTo>
                  <a:pt x="11955" y="8336"/>
                </a:lnTo>
                <a:lnTo>
                  <a:pt x="11955" y="2382"/>
                </a:lnTo>
                <a:lnTo>
                  <a:pt x="11931" y="2168"/>
                </a:lnTo>
                <a:lnTo>
                  <a:pt x="11741" y="1739"/>
                </a:lnTo>
                <a:lnTo>
                  <a:pt x="11598" y="1549"/>
                </a:lnTo>
                <a:lnTo>
                  <a:pt x="11407" y="1382"/>
                </a:lnTo>
                <a:lnTo>
                  <a:pt x="11003" y="1215"/>
                </a:lnTo>
                <a:lnTo>
                  <a:pt x="10764" y="1191"/>
                </a:lnTo>
                <a:lnTo>
                  <a:pt x="5954" y="1191"/>
                </a:lnTo>
                <a:lnTo>
                  <a:pt x="4763" y="1"/>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66" name="Google Shape;566;p62"/>
          <p:cNvSpPr/>
          <p:nvPr/>
        </p:nvSpPr>
        <p:spPr>
          <a:xfrm>
            <a:off x="6355522" y="3679416"/>
            <a:ext cx="229737" cy="229737"/>
          </a:xfrm>
          <a:custGeom>
            <a:avLst/>
            <a:gdLst/>
            <a:ahLst/>
            <a:cxnLst/>
            <a:rect l="l" t="t" r="r" b="b"/>
            <a:pathLst>
              <a:path w="10717" h="10717" extrusionOk="0">
                <a:moveTo>
                  <a:pt x="0" y="0"/>
                </a:moveTo>
                <a:lnTo>
                  <a:pt x="0" y="1191"/>
                </a:lnTo>
                <a:lnTo>
                  <a:pt x="10717" y="1191"/>
                </a:lnTo>
                <a:lnTo>
                  <a:pt x="10717" y="0"/>
                </a:lnTo>
                <a:close/>
                <a:moveTo>
                  <a:pt x="8192" y="2715"/>
                </a:moveTo>
                <a:lnTo>
                  <a:pt x="8026" y="2858"/>
                </a:lnTo>
                <a:lnTo>
                  <a:pt x="8026" y="3001"/>
                </a:lnTo>
                <a:lnTo>
                  <a:pt x="8026" y="3120"/>
                </a:lnTo>
                <a:lnTo>
                  <a:pt x="8192" y="3263"/>
                </a:lnTo>
                <a:lnTo>
                  <a:pt x="8335" y="3287"/>
                </a:lnTo>
                <a:lnTo>
                  <a:pt x="8454" y="3263"/>
                </a:lnTo>
                <a:lnTo>
                  <a:pt x="8573" y="3120"/>
                </a:lnTo>
                <a:lnTo>
                  <a:pt x="8597" y="3001"/>
                </a:lnTo>
                <a:lnTo>
                  <a:pt x="8573" y="2858"/>
                </a:lnTo>
                <a:lnTo>
                  <a:pt x="8454" y="2715"/>
                </a:lnTo>
                <a:close/>
                <a:moveTo>
                  <a:pt x="3572" y="2358"/>
                </a:moveTo>
                <a:lnTo>
                  <a:pt x="3310" y="2382"/>
                </a:lnTo>
                <a:lnTo>
                  <a:pt x="3144" y="2525"/>
                </a:lnTo>
                <a:lnTo>
                  <a:pt x="3001" y="2739"/>
                </a:lnTo>
                <a:lnTo>
                  <a:pt x="2977" y="2977"/>
                </a:lnTo>
                <a:lnTo>
                  <a:pt x="3001" y="3215"/>
                </a:lnTo>
                <a:lnTo>
                  <a:pt x="3144" y="3406"/>
                </a:lnTo>
                <a:lnTo>
                  <a:pt x="3310" y="3549"/>
                </a:lnTo>
                <a:lnTo>
                  <a:pt x="3572" y="3572"/>
                </a:lnTo>
                <a:lnTo>
                  <a:pt x="3810" y="3549"/>
                </a:lnTo>
                <a:lnTo>
                  <a:pt x="3977" y="3406"/>
                </a:lnTo>
                <a:lnTo>
                  <a:pt x="4120" y="3239"/>
                </a:lnTo>
                <a:lnTo>
                  <a:pt x="4168" y="2977"/>
                </a:lnTo>
                <a:lnTo>
                  <a:pt x="4120" y="2715"/>
                </a:lnTo>
                <a:lnTo>
                  <a:pt x="3977" y="2525"/>
                </a:lnTo>
                <a:lnTo>
                  <a:pt x="3810" y="2382"/>
                </a:lnTo>
                <a:lnTo>
                  <a:pt x="3572" y="2358"/>
                </a:lnTo>
                <a:close/>
                <a:moveTo>
                  <a:pt x="5906" y="2358"/>
                </a:moveTo>
                <a:lnTo>
                  <a:pt x="5668" y="2382"/>
                </a:lnTo>
                <a:lnTo>
                  <a:pt x="5501" y="2525"/>
                </a:lnTo>
                <a:lnTo>
                  <a:pt x="5358" y="2739"/>
                </a:lnTo>
                <a:lnTo>
                  <a:pt x="5311" y="2977"/>
                </a:lnTo>
                <a:lnTo>
                  <a:pt x="5358" y="3215"/>
                </a:lnTo>
                <a:lnTo>
                  <a:pt x="5501" y="3406"/>
                </a:lnTo>
                <a:lnTo>
                  <a:pt x="5668" y="3549"/>
                </a:lnTo>
                <a:lnTo>
                  <a:pt x="5906" y="3572"/>
                </a:lnTo>
                <a:lnTo>
                  <a:pt x="6168" y="3549"/>
                </a:lnTo>
                <a:lnTo>
                  <a:pt x="6359" y="3406"/>
                </a:lnTo>
                <a:lnTo>
                  <a:pt x="6501" y="3239"/>
                </a:lnTo>
                <a:lnTo>
                  <a:pt x="6549" y="2977"/>
                </a:lnTo>
                <a:lnTo>
                  <a:pt x="6501" y="2715"/>
                </a:lnTo>
                <a:lnTo>
                  <a:pt x="6359" y="2525"/>
                </a:lnTo>
                <a:lnTo>
                  <a:pt x="6144" y="2382"/>
                </a:lnTo>
                <a:lnTo>
                  <a:pt x="5906" y="2358"/>
                </a:lnTo>
                <a:close/>
                <a:moveTo>
                  <a:pt x="1000" y="2096"/>
                </a:moveTo>
                <a:lnTo>
                  <a:pt x="691" y="2239"/>
                </a:lnTo>
                <a:lnTo>
                  <a:pt x="548" y="2358"/>
                </a:lnTo>
                <a:lnTo>
                  <a:pt x="429" y="2501"/>
                </a:lnTo>
                <a:lnTo>
                  <a:pt x="286" y="2810"/>
                </a:lnTo>
                <a:lnTo>
                  <a:pt x="286" y="2977"/>
                </a:lnTo>
                <a:lnTo>
                  <a:pt x="286" y="3144"/>
                </a:lnTo>
                <a:lnTo>
                  <a:pt x="429" y="3453"/>
                </a:lnTo>
                <a:lnTo>
                  <a:pt x="548" y="3596"/>
                </a:lnTo>
                <a:lnTo>
                  <a:pt x="691" y="3715"/>
                </a:lnTo>
                <a:lnTo>
                  <a:pt x="1000" y="3858"/>
                </a:lnTo>
                <a:lnTo>
                  <a:pt x="1191" y="3882"/>
                </a:lnTo>
                <a:lnTo>
                  <a:pt x="1358" y="3858"/>
                </a:lnTo>
                <a:lnTo>
                  <a:pt x="1667" y="3715"/>
                </a:lnTo>
                <a:lnTo>
                  <a:pt x="1810" y="3596"/>
                </a:lnTo>
                <a:lnTo>
                  <a:pt x="1929" y="3453"/>
                </a:lnTo>
                <a:lnTo>
                  <a:pt x="2072" y="3144"/>
                </a:lnTo>
                <a:lnTo>
                  <a:pt x="2072" y="2977"/>
                </a:lnTo>
                <a:lnTo>
                  <a:pt x="2072" y="2810"/>
                </a:lnTo>
                <a:lnTo>
                  <a:pt x="1929" y="2501"/>
                </a:lnTo>
                <a:lnTo>
                  <a:pt x="1810" y="2358"/>
                </a:lnTo>
                <a:lnTo>
                  <a:pt x="1667" y="2239"/>
                </a:lnTo>
                <a:lnTo>
                  <a:pt x="1358" y="2096"/>
                </a:lnTo>
                <a:close/>
                <a:moveTo>
                  <a:pt x="8192" y="5073"/>
                </a:moveTo>
                <a:lnTo>
                  <a:pt x="8026" y="5216"/>
                </a:lnTo>
                <a:lnTo>
                  <a:pt x="8026" y="5358"/>
                </a:lnTo>
                <a:lnTo>
                  <a:pt x="8026" y="5501"/>
                </a:lnTo>
                <a:lnTo>
                  <a:pt x="8192" y="5644"/>
                </a:lnTo>
                <a:lnTo>
                  <a:pt x="8335" y="5668"/>
                </a:lnTo>
                <a:lnTo>
                  <a:pt x="8454" y="5644"/>
                </a:lnTo>
                <a:lnTo>
                  <a:pt x="8573" y="5501"/>
                </a:lnTo>
                <a:lnTo>
                  <a:pt x="8597" y="5358"/>
                </a:lnTo>
                <a:lnTo>
                  <a:pt x="8573" y="5216"/>
                </a:lnTo>
                <a:lnTo>
                  <a:pt x="8454" y="5073"/>
                </a:lnTo>
                <a:close/>
                <a:moveTo>
                  <a:pt x="3572" y="4763"/>
                </a:moveTo>
                <a:lnTo>
                  <a:pt x="3310" y="4787"/>
                </a:lnTo>
                <a:lnTo>
                  <a:pt x="3144" y="4954"/>
                </a:lnTo>
                <a:lnTo>
                  <a:pt x="3001" y="5120"/>
                </a:lnTo>
                <a:lnTo>
                  <a:pt x="2977" y="5358"/>
                </a:lnTo>
                <a:lnTo>
                  <a:pt x="3001" y="5597"/>
                </a:lnTo>
                <a:lnTo>
                  <a:pt x="3144" y="5787"/>
                </a:lnTo>
                <a:lnTo>
                  <a:pt x="3310" y="5930"/>
                </a:lnTo>
                <a:lnTo>
                  <a:pt x="3572" y="5954"/>
                </a:lnTo>
                <a:lnTo>
                  <a:pt x="3810" y="5930"/>
                </a:lnTo>
                <a:lnTo>
                  <a:pt x="3977" y="5787"/>
                </a:lnTo>
                <a:lnTo>
                  <a:pt x="4120" y="5597"/>
                </a:lnTo>
                <a:lnTo>
                  <a:pt x="4168" y="5358"/>
                </a:lnTo>
                <a:lnTo>
                  <a:pt x="4120" y="5120"/>
                </a:lnTo>
                <a:lnTo>
                  <a:pt x="3977" y="4954"/>
                </a:lnTo>
                <a:lnTo>
                  <a:pt x="3810" y="4787"/>
                </a:lnTo>
                <a:lnTo>
                  <a:pt x="3572" y="4763"/>
                </a:lnTo>
                <a:close/>
                <a:moveTo>
                  <a:pt x="5906" y="4763"/>
                </a:moveTo>
                <a:lnTo>
                  <a:pt x="5668" y="4787"/>
                </a:lnTo>
                <a:lnTo>
                  <a:pt x="5501" y="4954"/>
                </a:lnTo>
                <a:lnTo>
                  <a:pt x="5358" y="5120"/>
                </a:lnTo>
                <a:lnTo>
                  <a:pt x="5311" y="5358"/>
                </a:lnTo>
                <a:lnTo>
                  <a:pt x="5358" y="5597"/>
                </a:lnTo>
                <a:lnTo>
                  <a:pt x="5501" y="5787"/>
                </a:lnTo>
                <a:lnTo>
                  <a:pt x="5668" y="5930"/>
                </a:lnTo>
                <a:lnTo>
                  <a:pt x="5906" y="5954"/>
                </a:lnTo>
                <a:lnTo>
                  <a:pt x="6168" y="5930"/>
                </a:lnTo>
                <a:lnTo>
                  <a:pt x="6359" y="5787"/>
                </a:lnTo>
                <a:lnTo>
                  <a:pt x="6501" y="5597"/>
                </a:lnTo>
                <a:lnTo>
                  <a:pt x="6549" y="5358"/>
                </a:lnTo>
                <a:lnTo>
                  <a:pt x="6501" y="5120"/>
                </a:lnTo>
                <a:lnTo>
                  <a:pt x="6359" y="4954"/>
                </a:lnTo>
                <a:lnTo>
                  <a:pt x="6144" y="4787"/>
                </a:lnTo>
                <a:lnTo>
                  <a:pt x="5906" y="4763"/>
                </a:lnTo>
                <a:close/>
                <a:moveTo>
                  <a:pt x="1191" y="4430"/>
                </a:moveTo>
                <a:lnTo>
                  <a:pt x="1000" y="4454"/>
                </a:lnTo>
                <a:lnTo>
                  <a:pt x="691" y="4549"/>
                </a:lnTo>
                <a:lnTo>
                  <a:pt x="548" y="4668"/>
                </a:lnTo>
                <a:lnTo>
                  <a:pt x="429" y="4811"/>
                </a:lnTo>
                <a:lnTo>
                  <a:pt x="286" y="5144"/>
                </a:lnTo>
                <a:lnTo>
                  <a:pt x="286" y="5335"/>
                </a:lnTo>
                <a:lnTo>
                  <a:pt x="286" y="5525"/>
                </a:lnTo>
                <a:lnTo>
                  <a:pt x="429" y="5835"/>
                </a:lnTo>
                <a:lnTo>
                  <a:pt x="548" y="5978"/>
                </a:lnTo>
                <a:lnTo>
                  <a:pt x="691" y="6097"/>
                </a:lnTo>
                <a:lnTo>
                  <a:pt x="1000" y="6216"/>
                </a:lnTo>
                <a:lnTo>
                  <a:pt x="1358" y="6216"/>
                </a:lnTo>
                <a:lnTo>
                  <a:pt x="1667" y="6097"/>
                </a:lnTo>
                <a:lnTo>
                  <a:pt x="1810" y="5978"/>
                </a:lnTo>
                <a:lnTo>
                  <a:pt x="1929" y="5859"/>
                </a:lnTo>
                <a:lnTo>
                  <a:pt x="2072" y="5549"/>
                </a:lnTo>
                <a:lnTo>
                  <a:pt x="2072" y="5335"/>
                </a:lnTo>
                <a:lnTo>
                  <a:pt x="2072" y="5144"/>
                </a:lnTo>
                <a:lnTo>
                  <a:pt x="1929" y="4811"/>
                </a:lnTo>
                <a:lnTo>
                  <a:pt x="1810" y="4668"/>
                </a:lnTo>
                <a:lnTo>
                  <a:pt x="1667" y="4573"/>
                </a:lnTo>
                <a:lnTo>
                  <a:pt x="1358" y="4454"/>
                </a:lnTo>
                <a:lnTo>
                  <a:pt x="1191" y="4430"/>
                </a:lnTo>
                <a:close/>
                <a:moveTo>
                  <a:pt x="8192" y="7478"/>
                </a:moveTo>
                <a:lnTo>
                  <a:pt x="8026" y="7621"/>
                </a:lnTo>
                <a:lnTo>
                  <a:pt x="8026" y="7740"/>
                </a:lnTo>
                <a:lnTo>
                  <a:pt x="8026" y="7883"/>
                </a:lnTo>
                <a:lnTo>
                  <a:pt x="8192" y="8026"/>
                </a:lnTo>
                <a:lnTo>
                  <a:pt x="8335" y="8050"/>
                </a:lnTo>
                <a:lnTo>
                  <a:pt x="8454" y="8026"/>
                </a:lnTo>
                <a:lnTo>
                  <a:pt x="8573" y="7859"/>
                </a:lnTo>
                <a:lnTo>
                  <a:pt x="8597" y="7740"/>
                </a:lnTo>
                <a:lnTo>
                  <a:pt x="8573" y="7621"/>
                </a:lnTo>
                <a:lnTo>
                  <a:pt x="8454" y="7478"/>
                </a:lnTo>
                <a:close/>
                <a:moveTo>
                  <a:pt x="3572" y="7121"/>
                </a:moveTo>
                <a:lnTo>
                  <a:pt x="3310" y="7145"/>
                </a:lnTo>
                <a:lnTo>
                  <a:pt x="3144" y="7287"/>
                </a:lnTo>
                <a:lnTo>
                  <a:pt x="3001" y="7478"/>
                </a:lnTo>
                <a:lnTo>
                  <a:pt x="2977" y="7716"/>
                </a:lnTo>
                <a:lnTo>
                  <a:pt x="3001" y="7954"/>
                </a:lnTo>
                <a:lnTo>
                  <a:pt x="3144" y="8169"/>
                </a:lnTo>
                <a:lnTo>
                  <a:pt x="3310" y="8311"/>
                </a:lnTo>
                <a:lnTo>
                  <a:pt x="3572" y="8335"/>
                </a:lnTo>
                <a:lnTo>
                  <a:pt x="3810" y="8311"/>
                </a:lnTo>
                <a:lnTo>
                  <a:pt x="3977" y="8169"/>
                </a:lnTo>
                <a:lnTo>
                  <a:pt x="4120" y="7954"/>
                </a:lnTo>
                <a:lnTo>
                  <a:pt x="4168" y="7716"/>
                </a:lnTo>
                <a:lnTo>
                  <a:pt x="4120" y="7478"/>
                </a:lnTo>
                <a:lnTo>
                  <a:pt x="3977" y="7287"/>
                </a:lnTo>
                <a:lnTo>
                  <a:pt x="3810" y="7145"/>
                </a:lnTo>
                <a:lnTo>
                  <a:pt x="3572" y="7121"/>
                </a:lnTo>
                <a:close/>
                <a:moveTo>
                  <a:pt x="5906" y="7121"/>
                </a:moveTo>
                <a:lnTo>
                  <a:pt x="5668" y="7145"/>
                </a:lnTo>
                <a:lnTo>
                  <a:pt x="5501" y="7287"/>
                </a:lnTo>
                <a:lnTo>
                  <a:pt x="5358" y="7478"/>
                </a:lnTo>
                <a:lnTo>
                  <a:pt x="5311" y="7716"/>
                </a:lnTo>
                <a:lnTo>
                  <a:pt x="5358" y="7954"/>
                </a:lnTo>
                <a:lnTo>
                  <a:pt x="5501" y="8169"/>
                </a:lnTo>
                <a:lnTo>
                  <a:pt x="5668" y="8311"/>
                </a:lnTo>
                <a:lnTo>
                  <a:pt x="5906" y="8335"/>
                </a:lnTo>
                <a:lnTo>
                  <a:pt x="6168" y="8311"/>
                </a:lnTo>
                <a:lnTo>
                  <a:pt x="6359" y="8169"/>
                </a:lnTo>
                <a:lnTo>
                  <a:pt x="6501" y="7954"/>
                </a:lnTo>
                <a:lnTo>
                  <a:pt x="6549" y="7716"/>
                </a:lnTo>
                <a:lnTo>
                  <a:pt x="6501" y="7478"/>
                </a:lnTo>
                <a:lnTo>
                  <a:pt x="6359" y="7287"/>
                </a:lnTo>
                <a:lnTo>
                  <a:pt x="6144" y="7145"/>
                </a:lnTo>
                <a:lnTo>
                  <a:pt x="5906" y="7121"/>
                </a:lnTo>
                <a:close/>
                <a:moveTo>
                  <a:pt x="1000" y="6859"/>
                </a:moveTo>
                <a:lnTo>
                  <a:pt x="691" y="7002"/>
                </a:lnTo>
                <a:lnTo>
                  <a:pt x="548" y="7121"/>
                </a:lnTo>
                <a:lnTo>
                  <a:pt x="429" y="7264"/>
                </a:lnTo>
                <a:lnTo>
                  <a:pt x="286" y="7573"/>
                </a:lnTo>
                <a:lnTo>
                  <a:pt x="286" y="7740"/>
                </a:lnTo>
                <a:lnTo>
                  <a:pt x="286" y="7907"/>
                </a:lnTo>
                <a:lnTo>
                  <a:pt x="429" y="8216"/>
                </a:lnTo>
                <a:lnTo>
                  <a:pt x="548" y="8359"/>
                </a:lnTo>
                <a:lnTo>
                  <a:pt x="691" y="8478"/>
                </a:lnTo>
                <a:lnTo>
                  <a:pt x="1000" y="8621"/>
                </a:lnTo>
                <a:lnTo>
                  <a:pt x="1191" y="8645"/>
                </a:lnTo>
                <a:lnTo>
                  <a:pt x="1358" y="8621"/>
                </a:lnTo>
                <a:lnTo>
                  <a:pt x="1667" y="8478"/>
                </a:lnTo>
                <a:lnTo>
                  <a:pt x="1810" y="8359"/>
                </a:lnTo>
                <a:lnTo>
                  <a:pt x="1929" y="8216"/>
                </a:lnTo>
                <a:lnTo>
                  <a:pt x="2072" y="7907"/>
                </a:lnTo>
                <a:lnTo>
                  <a:pt x="2072" y="7740"/>
                </a:lnTo>
                <a:lnTo>
                  <a:pt x="2072" y="7573"/>
                </a:lnTo>
                <a:lnTo>
                  <a:pt x="1929" y="7264"/>
                </a:lnTo>
                <a:lnTo>
                  <a:pt x="1810" y="7121"/>
                </a:lnTo>
                <a:lnTo>
                  <a:pt x="1667" y="7002"/>
                </a:lnTo>
                <a:lnTo>
                  <a:pt x="1358" y="6859"/>
                </a:lnTo>
                <a:close/>
                <a:moveTo>
                  <a:pt x="0" y="9526"/>
                </a:moveTo>
                <a:lnTo>
                  <a:pt x="0" y="10717"/>
                </a:lnTo>
                <a:lnTo>
                  <a:pt x="10717" y="10717"/>
                </a:lnTo>
                <a:lnTo>
                  <a:pt x="10717" y="9526"/>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sp>
        <p:nvSpPr>
          <p:cNvPr id="567" name="Google Shape;567;p62"/>
          <p:cNvSpPr/>
          <p:nvPr/>
        </p:nvSpPr>
        <p:spPr>
          <a:xfrm>
            <a:off x="8193131" y="2856433"/>
            <a:ext cx="259200" cy="259199"/>
          </a:xfrm>
          <a:custGeom>
            <a:avLst/>
            <a:gdLst/>
            <a:ahLst/>
            <a:cxnLst/>
            <a:rect l="l" t="t" r="r" b="b"/>
            <a:pathLst>
              <a:path w="1015" h="1014" extrusionOk="0">
                <a:moveTo>
                  <a:pt x="1014" y="900"/>
                </a:moveTo>
                <a:lnTo>
                  <a:pt x="1014" y="113"/>
                </a:lnTo>
                <a:cubicBezTo>
                  <a:pt x="1014" y="51"/>
                  <a:pt x="963" y="0"/>
                  <a:pt x="901" y="0"/>
                </a:cubicBezTo>
                <a:lnTo>
                  <a:pt x="113" y="0"/>
                </a:lnTo>
                <a:cubicBezTo>
                  <a:pt x="51" y="0"/>
                  <a:pt x="0" y="51"/>
                  <a:pt x="0" y="113"/>
                </a:cubicBezTo>
                <a:lnTo>
                  <a:pt x="0" y="900"/>
                </a:lnTo>
                <a:cubicBezTo>
                  <a:pt x="0" y="963"/>
                  <a:pt x="51" y="1013"/>
                  <a:pt x="113" y="1013"/>
                </a:cubicBezTo>
                <a:lnTo>
                  <a:pt x="901" y="1013"/>
                </a:lnTo>
                <a:cubicBezTo>
                  <a:pt x="963" y="1013"/>
                  <a:pt x="1014" y="963"/>
                  <a:pt x="1014" y="900"/>
                </a:cubicBezTo>
                <a:close/>
                <a:moveTo>
                  <a:pt x="311" y="590"/>
                </a:moveTo>
                <a:lnTo>
                  <a:pt x="452" y="759"/>
                </a:lnTo>
                <a:lnTo>
                  <a:pt x="650" y="505"/>
                </a:lnTo>
                <a:lnTo>
                  <a:pt x="904" y="844"/>
                </a:lnTo>
                <a:lnTo>
                  <a:pt x="116" y="844"/>
                </a:lnTo>
                <a:lnTo>
                  <a:pt x="311" y="590"/>
                </a:lnTo>
                <a:close/>
              </a:path>
            </a:pathLst>
          </a:custGeom>
          <a:solidFill>
            <a:schemeClr val="accent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68" name="Google Shape;568;p62"/>
          <p:cNvSpPr/>
          <p:nvPr/>
        </p:nvSpPr>
        <p:spPr>
          <a:xfrm>
            <a:off x="8174396" y="3664950"/>
            <a:ext cx="265099" cy="265100"/>
          </a:xfrm>
          <a:custGeom>
            <a:avLst/>
            <a:gdLst/>
            <a:ahLst/>
            <a:cxnLst/>
            <a:rect l="l" t="t" r="r" b="b"/>
            <a:pathLst>
              <a:path w="1045" h="1044" extrusionOk="0">
                <a:moveTo>
                  <a:pt x="522" y="0"/>
                </a:moveTo>
                <a:cubicBezTo>
                  <a:pt x="234" y="0"/>
                  <a:pt x="0" y="234"/>
                  <a:pt x="0" y="522"/>
                </a:cubicBezTo>
                <a:cubicBezTo>
                  <a:pt x="0" y="809"/>
                  <a:pt x="234" y="1043"/>
                  <a:pt x="522" y="1043"/>
                </a:cubicBezTo>
                <a:cubicBezTo>
                  <a:pt x="810" y="1043"/>
                  <a:pt x="1044" y="809"/>
                  <a:pt x="1044" y="522"/>
                </a:cubicBezTo>
                <a:cubicBezTo>
                  <a:pt x="1044" y="234"/>
                  <a:pt x="813" y="0"/>
                  <a:pt x="522" y="0"/>
                </a:cubicBezTo>
                <a:close/>
                <a:moveTo>
                  <a:pt x="886" y="313"/>
                </a:moveTo>
                <a:lnTo>
                  <a:pt x="731" y="313"/>
                </a:lnTo>
                <a:cubicBezTo>
                  <a:pt x="714" y="248"/>
                  <a:pt x="691" y="186"/>
                  <a:pt x="657" y="127"/>
                </a:cubicBezTo>
                <a:cubicBezTo>
                  <a:pt x="753" y="161"/>
                  <a:pt x="835" y="229"/>
                  <a:pt x="886" y="313"/>
                </a:cubicBezTo>
                <a:close/>
                <a:moveTo>
                  <a:pt x="522" y="107"/>
                </a:moveTo>
                <a:cubicBezTo>
                  <a:pt x="564" y="169"/>
                  <a:pt x="598" y="240"/>
                  <a:pt x="621" y="313"/>
                </a:cubicBezTo>
                <a:lnTo>
                  <a:pt x="420" y="313"/>
                </a:lnTo>
                <a:cubicBezTo>
                  <a:pt x="446" y="240"/>
                  <a:pt x="480" y="169"/>
                  <a:pt x="522" y="107"/>
                </a:cubicBezTo>
                <a:close/>
                <a:moveTo>
                  <a:pt x="118" y="629"/>
                </a:moveTo>
                <a:cubicBezTo>
                  <a:pt x="110" y="595"/>
                  <a:pt x="104" y="562"/>
                  <a:pt x="104" y="525"/>
                </a:cubicBezTo>
                <a:cubicBezTo>
                  <a:pt x="104" y="488"/>
                  <a:pt x="110" y="454"/>
                  <a:pt x="118" y="420"/>
                </a:cubicBezTo>
                <a:lnTo>
                  <a:pt x="296" y="420"/>
                </a:lnTo>
                <a:cubicBezTo>
                  <a:pt x="293" y="454"/>
                  <a:pt x="288" y="488"/>
                  <a:pt x="288" y="525"/>
                </a:cubicBezTo>
                <a:cubicBezTo>
                  <a:pt x="288" y="562"/>
                  <a:pt x="291" y="595"/>
                  <a:pt x="296" y="629"/>
                </a:cubicBezTo>
                <a:lnTo>
                  <a:pt x="118" y="629"/>
                </a:lnTo>
                <a:close/>
                <a:moveTo>
                  <a:pt x="161" y="733"/>
                </a:moveTo>
                <a:lnTo>
                  <a:pt x="316" y="733"/>
                </a:lnTo>
                <a:cubicBezTo>
                  <a:pt x="333" y="798"/>
                  <a:pt x="356" y="860"/>
                  <a:pt x="389" y="919"/>
                </a:cubicBezTo>
                <a:cubicBezTo>
                  <a:pt x="291" y="885"/>
                  <a:pt x="212" y="817"/>
                  <a:pt x="161" y="733"/>
                </a:cubicBezTo>
                <a:close/>
                <a:moveTo>
                  <a:pt x="316" y="313"/>
                </a:moveTo>
                <a:lnTo>
                  <a:pt x="161" y="313"/>
                </a:lnTo>
                <a:cubicBezTo>
                  <a:pt x="212" y="226"/>
                  <a:pt x="291" y="161"/>
                  <a:pt x="387" y="127"/>
                </a:cubicBezTo>
                <a:cubicBezTo>
                  <a:pt x="356" y="186"/>
                  <a:pt x="333" y="248"/>
                  <a:pt x="316" y="313"/>
                </a:cubicBezTo>
                <a:close/>
                <a:moveTo>
                  <a:pt x="522" y="939"/>
                </a:moveTo>
                <a:cubicBezTo>
                  <a:pt x="480" y="877"/>
                  <a:pt x="446" y="806"/>
                  <a:pt x="423" y="733"/>
                </a:cubicBezTo>
                <a:lnTo>
                  <a:pt x="624" y="733"/>
                </a:lnTo>
                <a:cubicBezTo>
                  <a:pt x="601" y="806"/>
                  <a:pt x="567" y="877"/>
                  <a:pt x="522" y="939"/>
                </a:cubicBezTo>
                <a:close/>
                <a:moveTo>
                  <a:pt x="646" y="629"/>
                </a:moveTo>
                <a:lnTo>
                  <a:pt x="401" y="629"/>
                </a:lnTo>
                <a:cubicBezTo>
                  <a:pt x="395" y="595"/>
                  <a:pt x="392" y="562"/>
                  <a:pt x="392" y="525"/>
                </a:cubicBezTo>
                <a:cubicBezTo>
                  <a:pt x="392" y="488"/>
                  <a:pt x="395" y="454"/>
                  <a:pt x="401" y="420"/>
                </a:cubicBezTo>
                <a:lnTo>
                  <a:pt x="646" y="420"/>
                </a:lnTo>
                <a:cubicBezTo>
                  <a:pt x="652" y="454"/>
                  <a:pt x="655" y="488"/>
                  <a:pt x="655" y="525"/>
                </a:cubicBezTo>
                <a:cubicBezTo>
                  <a:pt x="655" y="559"/>
                  <a:pt x="649" y="593"/>
                  <a:pt x="646" y="629"/>
                </a:cubicBezTo>
                <a:close/>
                <a:moveTo>
                  <a:pt x="657" y="919"/>
                </a:moveTo>
                <a:cubicBezTo>
                  <a:pt x="689" y="860"/>
                  <a:pt x="714" y="798"/>
                  <a:pt x="731" y="733"/>
                </a:cubicBezTo>
                <a:lnTo>
                  <a:pt x="886" y="733"/>
                </a:lnTo>
                <a:cubicBezTo>
                  <a:pt x="835" y="817"/>
                  <a:pt x="753" y="885"/>
                  <a:pt x="657" y="919"/>
                </a:cubicBezTo>
                <a:close/>
                <a:moveTo>
                  <a:pt x="751" y="629"/>
                </a:moveTo>
                <a:cubicBezTo>
                  <a:pt x="753" y="595"/>
                  <a:pt x="759" y="562"/>
                  <a:pt x="759" y="525"/>
                </a:cubicBezTo>
                <a:cubicBezTo>
                  <a:pt x="759" y="488"/>
                  <a:pt x="756" y="454"/>
                  <a:pt x="751" y="420"/>
                </a:cubicBezTo>
                <a:lnTo>
                  <a:pt x="928" y="420"/>
                </a:lnTo>
                <a:cubicBezTo>
                  <a:pt x="937" y="454"/>
                  <a:pt x="943" y="488"/>
                  <a:pt x="943" y="525"/>
                </a:cubicBezTo>
                <a:cubicBezTo>
                  <a:pt x="943" y="562"/>
                  <a:pt x="937" y="595"/>
                  <a:pt x="928" y="629"/>
                </a:cubicBezTo>
                <a:lnTo>
                  <a:pt x="751" y="629"/>
                </a:lnTo>
                <a:close/>
              </a:path>
            </a:pathLst>
          </a:custGeom>
          <a:solidFill>
            <a:schemeClr val="accent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569" name="Google Shape;569;p62"/>
          <p:cNvSpPr/>
          <p:nvPr/>
        </p:nvSpPr>
        <p:spPr>
          <a:xfrm>
            <a:off x="8174667" y="4477198"/>
            <a:ext cx="283544" cy="282973"/>
          </a:xfrm>
          <a:custGeom>
            <a:avLst/>
            <a:gdLst/>
            <a:ahLst/>
            <a:cxnLst/>
            <a:rect l="l" t="t" r="r" b="b"/>
            <a:pathLst>
              <a:path w="11932" h="11908" extrusionOk="0">
                <a:moveTo>
                  <a:pt x="9550" y="2382"/>
                </a:moveTo>
                <a:lnTo>
                  <a:pt x="9550" y="3573"/>
                </a:lnTo>
                <a:lnTo>
                  <a:pt x="2381" y="3573"/>
                </a:lnTo>
                <a:lnTo>
                  <a:pt x="2381" y="2382"/>
                </a:lnTo>
                <a:close/>
                <a:moveTo>
                  <a:pt x="9550" y="4168"/>
                </a:moveTo>
                <a:lnTo>
                  <a:pt x="9550" y="5359"/>
                </a:lnTo>
                <a:lnTo>
                  <a:pt x="2381" y="5359"/>
                </a:lnTo>
                <a:lnTo>
                  <a:pt x="2381" y="4168"/>
                </a:lnTo>
                <a:close/>
                <a:moveTo>
                  <a:pt x="7168" y="5954"/>
                </a:moveTo>
                <a:lnTo>
                  <a:pt x="7168" y="7145"/>
                </a:lnTo>
                <a:lnTo>
                  <a:pt x="2381" y="7145"/>
                </a:lnTo>
                <a:lnTo>
                  <a:pt x="2381" y="5954"/>
                </a:lnTo>
                <a:close/>
                <a:moveTo>
                  <a:pt x="1191" y="1"/>
                </a:moveTo>
                <a:lnTo>
                  <a:pt x="976" y="24"/>
                </a:lnTo>
                <a:lnTo>
                  <a:pt x="548" y="191"/>
                </a:lnTo>
                <a:lnTo>
                  <a:pt x="381" y="358"/>
                </a:lnTo>
                <a:lnTo>
                  <a:pt x="214" y="548"/>
                </a:lnTo>
                <a:lnTo>
                  <a:pt x="24" y="953"/>
                </a:lnTo>
                <a:lnTo>
                  <a:pt x="0" y="1191"/>
                </a:lnTo>
                <a:lnTo>
                  <a:pt x="0" y="11908"/>
                </a:lnTo>
                <a:lnTo>
                  <a:pt x="2381" y="9526"/>
                </a:lnTo>
                <a:lnTo>
                  <a:pt x="10740" y="9526"/>
                </a:lnTo>
                <a:lnTo>
                  <a:pt x="10978" y="9502"/>
                </a:lnTo>
                <a:lnTo>
                  <a:pt x="11383" y="9336"/>
                </a:lnTo>
                <a:lnTo>
                  <a:pt x="11574" y="9169"/>
                </a:lnTo>
                <a:lnTo>
                  <a:pt x="11717" y="8979"/>
                </a:lnTo>
                <a:lnTo>
                  <a:pt x="11907" y="8574"/>
                </a:lnTo>
                <a:lnTo>
                  <a:pt x="11931" y="8336"/>
                </a:lnTo>
                <a:lnTo>
                  <a:pt x="11931" y="1191"/>
                </a:lnTo>
                <a:lnTo>
                  <a:pt x="11907" y="953"/>
                </a:lnTo>
                <a:lnTo>
                  <a:pt x="11717" y="548"/>
                </a:lnTo>
                <a:lnTo>
                  <a:pt x="11574" y="358"/>
                </a:lnTo>
                <a:lnTo>
                  <a:pt x="11383" y="191"/>
                </a:lnTo>
                <a:lnTo>
                  <a:pt x="10978" y="24"/>
                </a:lnTo>
                <a:lnTo>
                  <a:pt x="10740" y="1"/>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sp>
        <p:nvSpPr>
          <p:cNvPr id="570" name="Google Shape;570;p62"/>
          <p:cNvSpPr/>
          <p:nvPr/>
        </p:nvSpPr>
        <p:spPr>
          <a:xfrm>
            <a:off x="8157434" y="5350926"/>
            <a:ext cx="306917" cy="184151"/>
          </a:xfrm>
          <a:custGeom>
            <a:avLst/>
            <a:gdLst/>
            <a:ahLst/>
            <a:cxnLst/>
            <a:rect l="l" t="t" r="r" b="b"/>
            <a:pathLst>
              <a:path w="158750" h="95250" extrusionOk="0">
                <a:moveTo>
                  <a:pt x="111125" y="0"/>
                </a:moveTo>
                <a:lnTo>
                  <a:pt x="129540" y="18415"/>
                </a:lnTo>
                <a:lnTo>
                  <a:pt x="90805" y="57150"/>
                </a:lnTo>
                <a:lnTo>
                  <a:pt x="59055" y="25400"/>
                </a:lnTo>
                <a:lnTo>
                  <a:pt x="0" y="83820"/>
                </a:lnTo>
                <a:lnTo>
                  <a:pt x="11430" y="95250"/>
                </a:lnTo>
                <a:lnTo>
                  <a:pt x="59055" y="47625"/>
                </a:lnTo>
                <a:lnTo>
                  <a:pt x="90805" y="79375"/>
                </a:lnTo>
                <a:lnTo>
                  <a:pt x="140335" y="29210"/>
                </a:lnTo>
                <a:lnTo>
                  <a:pt x="158750" y="47625"/>
                </a:lnTo>
                <a:lnTo>
                  <a:pt x="158750" y="0"/>
                </a:lnTo>
                <a:close/>
              </a:path>
            </a:pathLst>
          </a:custGeom>
          <a:solidFill>
            <a:schemeClr val="accent4"/>
          </a:solidFill>
          <a:ln>
            <a:noFill/>
          </a:ln>
        </p:spPr>
        <p:txBody>
          <a:bodyPr spcFirstLastPara="1" wrap="square" lIns="121900" tIns="121900" rIns="121900" bIns="121900" anchor="ctr" anchorCtr="0">
            <a:noAutofit/>
          </a:bodyPr>
          <a:lstStyle/>
          <a:p>
            <a:endParaRPr sz="2400"/>
          </a:p>
        </p:txBody>
      </p:sp>
      <p:pic>
        <p:nvPicPr>
          <p:cNvPr id="571" name="Google Shape;571;p62"/>
          <p:cNvPicPr preferRelativeResize="0"/>
          <p:nvPr/>
        </p:nvPicPr>
        <p:blipFill>
          <a:blip r:embed="rId9">
            <a:alphaModFix/>
          </a:blip>
          <a:stretch>
            <a:fillRect/>
          </a:stretch>
        </p:blipFill>
        <p:spPr>
          <a:xfrm>
            <a:off x="9990868" y="2802301"/>
            <a:ext cx="341033" cy="341033"/>
          </a:xfrm>
          <a:prstGeom prst="rect">
            <a:avLst/>
          </a:prstGeom>
          <a:noFill/>
          <a:ln>
            <a:noFill/>
          </a:ln>
        </p:spPr>
      </p:pic>
      <p:pic>
        <p:nvPicPr>
          <p:cNvPr id="572" name="Google Shape;572;p62"/>
          <p:cNvPicPr preferRelativeResize="0"/>
          <p:nvPr/>
        </p:nvPicPr>
        <p:blipFill>
          <a:blip r:embed="rId10">
            <a:alphaModFix/>
          </a:blip>
          <a:stretch>
            <a:fillRect/>
          </a:stretch>
        </p:blipFill>
        <p:spPr>
          <a:xfrm>
            <a:off x="10020827" y="3648694"/>
            <a:ext cx="281100" cy="281100"/>
          </a:xfrm>
          <a:prstGeom prst="rect">
            <a:avLst/>
          </a:prstGeom>
          <a:noFill/>
          <a:ln>
            <a:noFill/>
          </a:ln>
        </p:spPr>
      </p:pic>
      <p:pic>
        <p:nvPicPr>
          <p:cNvPr id="573" name="Google Shape;573;p62"/>
          <p:cNvPicPr preferRelativeResize="0"/>
          <p:nvPr/>
        </p:nvPicPr>
        <p:blipFill>
          <a:blip r:embed="rId11">
            <a:alphaModFix/>
          </a:blip>
          <a:stretch>
            <a:fillRect/>
          </a:stretch>
        </p:blipFill>
        <p:spPr>
          <a:xfrm>
            <a:off x="10005234" y="5279900"/>
            <a:ext cx="326233" cy="326200"/>
          </a:xfrm>
          <a:prstGeom prst="rect">
            <a:avLst/>
          </a:prstGeom>
          <a:noFill/>
          <a:ln>
            <a:noFill/>
          </a:ln>
        </p:spPr>
      </p:pic>
      <p:sp>
        <p:nvSpPr>
          <p:cNvPr id="574" name="Google Shape;574;p62"/>
          <p:cNvSpPr/>
          <p:nvPr/>
        </p:nvSpPr>
        <p:spPr>
          <a:xfrm>
            <a:off x="10029685" y="4544409"/>
            <a:ext cx="272244" cy="148568"/>
          </a:xfrm>
          <a:custGeom>
            <a:avLst/>
            <a:gdLst/>
            <a:ahLst/>
            <a:cxnLst/>
            <a:rect l="l" t="t" r="r" b="b"/>
            <a:pathLst>
              <a:path w="13051" h="7121" extrusionOk="0">
                <a:moveTo>
                  <a:pt x="11884" y="0"/>
                </a:moveTo>
                <a:lnTo>
                  <a:pt x="11646" y="24"/>
                </a:lnTo>
                <a:lnTo>
                  <a:pt x="11217" y="191"/>
                </a:lnTo>
                <a:lnTo>
                  <a:pt x="11050" y="358"/>
                </a:lnTo>
                <a:lnTo>
                  <a:pt x="10883" y="548"/>
                </a:lnTo>
                <a:lnTo>
                  <a:pt x="10693" y="953"/>
                </a:lnTo>
                <a:lnTo>
                  <a:pt x="10693" y="1191"/>
                </a:lnTo>
                <a:lnTo>
                  <a:pt x="10693" y="1334"/>
                </a:lnTo>
                <a:lnTo>
                  <a:pt x="10741" y="1501"/>
                </a:lnTo>
                <a:lnTo>
                  <a:pt x="8621" y="3573"/>
                </a:lnTo>
                <a:lnTo>
                  <a:pt x="8526" y="3549"/>
                </a:lnTo>
                <a:lnTo>
                  <a:pt x="8145" y="3549"/>
                </a:lnTo>
                <a:lnTo>
                  <a:pt x="8026" y="3573"/>
                </a:lnTo>
                <a:lnTo>
                  <a:pt x="6525" y="2049"/>
                </a:lnTo>
                <a:lnTo>
                  <a:pt x="6549" y="1953"/>
                </a:lnTo>
                <a:lnTo>
                  <a:pt x="6549" y="1763"/>
                </a:lnTo>
                <a:lnTo>
                  <a:pt x="6525" y="1525"/>
                </a:lnTo>
                <a:lnTo>
                  <a:pt x="6359" y="1120"/>
                </a:lnTo>
                <a:lnTo>
                  <a:pt x="6192" y="929"/>
                </a:lnTo>
                <a:lnTo>
                  <a:pt x="6001" y="763"/>
                </a:lnTo>
                <a:lnTo>
                  <a:pt x="5597" y="572"/>
                </a:lnTo>
                <a:lnTo>
                  <a:pt x="5120" y="572"/>
                </a:lnTo>
                <a:lnTo>
                  <a:pt x="4716" y="763"/>
                </a:lnTo>
                <a:lnTo>
                  <a:pt x="4525" y="929"/>
                </a:lnTo>
                <a:lnTo>
                  <a:pt x="4358" y="1096"/>
                </a:lnTo>
                <a:lnTo>
                  <a:pt x="4192" y="1525"/>
                </a:lnTo>
                <a:lnTo>
                  <a:pt x="4168" y="1763"/>
                </a:lnTo>
                <a:lnTo>
                  <a:pt x="4168" y="1953"/>
                </a:lnTo>
                <a:lnTo>
                  <a:pt x="4192" y="2049"/>
                </a:lnTo>
                <a:lnTo>
                  <a:pt x="1477" y="4763"/>
                </a:lnTo>
                <a:lnTo>
                  <a:pt x="1381" y="4740"/>
                </a:lnTo>
                <a:lnTo>
                  <a:pt x="953" y="4740"/>
                </a:lnTo>
                <a:lnTo>
                  <a:pt x="548" y="4930"/>
                </a:lnTo>
                <a:lnTo>
                  <a:pt x="357" y="5097"/>
                </a:lnTo>
                <a:lnTo>
                  <a:pt x="191" y="5263"/>
                </a:lnTo>
                <a:lnTo>
                  <a:pt x="24" y="5692"/>
                </a:lnTo>
                <a:lnTo>
                  <a:pt x="0" y="5930"/>
                </a:lnTo>
                <a:lnTo>
                  <a:pt x="24" y="6168"/>
                </a:lnTo>
                <a:lnTo>
                  <a:pt x="191" y="6573"/>
                </a:lnTo>
                <a:lnTo>
                  <a:pt x="357" y="6764"/>
                </a:lnTo>
                <a:lnTo>
                  <a:pt x="548" y="6930"/>
                </a:lnTo>
                <a:lnTo>
                  <a:pt x="953" y="7097"/>
                </a:lnTo>
                <a:lnTo>
                  <a:pt x="1191" y="7121"/>
                </a:lnTo>
                <a:lnTo>
                  <a:pt x="1405" y="7097"/>
                </a:lnTo>
                <a:lnTo>
                  <a:pt x="1834" y="6930"/>
                </a:lnTo>
                <a:lnTo>
                  <a:pt x="2024" y="6764"/>
                </a:lnTo>
                <a:lnTo>
                  <a:pt x="2191" y="6573"/>
                </a:lnTo>
                <a:lnTo>
                  <a:pt x="2358" y="6168"/>
                </a:lnTo>
                <a:lnTo>
                  <a:pt x="2382" y="5930"/>
                </a:lnTo>
                <a:lnTo>
                  <a:pt x="2358" y="5787"/>
                </a:lnTo>
                <a:lnTo>
                  <a:pt x="2310" y="5621"/>
                </a:lnTo>
                <a:lnTo>
                  <a:pt x="5025" y="2930"/>
                </a:lnTo>
                <a:lnTo>
                  <a:pt x="5168" y="2953"/>
                </a:lnTo>
                <a:lnTo>
                  <a:pt x="5335" y="2977"/>
                </a:lnTo>
                <a:lnTo>
                  <a:pt x="5454" y="2953"/>
                </a:lnTo>
                <a:lnTo>
                  <a:pt x="5620" y="2930"/>
                </a:lnTo>
                <a:lnTo>
                  <a:pt x="7168" y="4478"/>
                </a:lnTo>
                <a:lnTo>
                  <a:pt x="7121" y="4620"/>
                </a:lnTo>
                <a:lnTo>
                  <a:pt x="7121" y="4763"/>
                </a:lnTo>
                <a:lnTo>
                  <a:pt x="7121" y="5002"/>
                </a:lnTo>
                <a:lnTo>
                  <a:pt x="7311" y="5406"/>
                </a:lnTo>
                <a:lnTo>
                  <a:pt x="7478" y="5597"/>
                </a:lnTo>
                <a:lnTo>
                  <a:pt x="7645" y="5764"/>
                </a:lnTo>
                <a:lnTo>
                  <a:pt x="8073" y="5930"/>
                </a:lnTo>
                <a:lnTo>
                  <a:pt x="8311" y="5954"/>
                </a:lnTo>
                <a:lnTo>
                  <a:pt x="8526" y="5930"/>
                </a:lnTo>
                <a:lnTo>
                  <a:pt x="8954" y="5764"/>
                </a:lnTo>
                <a:lnTo>
                  <a:pt x="9145" y="5597"/>
                </a:lnTo>
                <a:lnTo>
                  <a:pt x="9312" y="5406"/>
                </a:lnTo>
                <a:lnTo>
                  <a:pt x="9478" y="5002"/>
                </a:lnTo>
                <a:lnTo>
                  <a:pt x="9502" y="4763"/>
                </a:lnTo>
                <a:lnTo>
                  <a:pt x="9478" y="4620"/>
                </a:lnTo>
                <a:lnTo>
                  <a:pt x="9431" y="4478"/>
                </a:lnTo>
                <a:lnTo>
                  <a:pt x="11550" y="2358"/>
                </a:lnTo>
                <a:lnTo>
                  <a:pt x="11646" y="2382"/>
                </a:lnTo>
                <a:lnTo>
                  <a:pt x="11860" y="2382"/>
                </a:lnTo>
                <a:lnTo>
                  <a:pt x="12074" y="2358"/>
                </a:lnTo>
                <a:lnTo>
                  <a:pt x="12503" y="2191"/>
                </a:lnTo>
                <a:lnTo>
                  <a:pt x="12693" y="2025"/>
                </a:lnTo>
                <a:lnTo>
                  <a:pt x="12836" y="1834"/>
                </a:lnTo>
                <a:lnTo>
                  <a:pt x="13027" y="1429"/>
                </a:lnTo>
                <a:lnTo>
                  <a:pt x="13051" y="1191"/>
                </a:lnTo>
                <a:lnTo>
                  <a:pt x="13027" y="977"/>
                </a:lnTo>
                <a:lnTo>
                  <a:pt x="12836" y="548"/>
                </a:lnTo>
                <a:lnTo>
                  <a:pt x="12693" y="358"/>
                </a:lnTo>
                <a:lnTo>
                  <a:pt x="12503" y="191"/>
                </a:lnTo>
                <a:lnTo>
                  <a:pt x="12074" y="24"/>
                </a:lnTo>
                <a:lnTo>
                  <a:pt x="11884" y="0"/>
                </a:lnTo>
                <a:close/>
              </a:path>
            </a:pathLst>
          </a:custGeom>
          <a:solidFill>
            <a:schemeClr val="accent1"/>
          </a:solidFill>
          <a:ln>
            <a:noFill/>
          </a:ln>
        </p:spPr>
        <p:txBody>
          <a:bodyPr spcFirstLastPara="1" wrap="square" lIns="121900" tIns="121900" rIns="121900" bIns="121900" anchor="ctr" anchorCtr="0">
            <a:noAutofit/>
          </a:bodyPr>
          <a:lstStyle/>
          <a:p>
            <a:endParaRPr sz="2400"/>
          </a:p>
        </p:txBody>
      </p:sp>
      <p:cxnSp>
        <p:nvCxnSpPr>
          <p:cNvPr id="575" name="Google Shape;575;p62"/>
          <p:cNvCxnSpPr/>
          <p:nvPr/>
        </p:nvCxnSpPr>
        <p:spPr>
          <a:xfrm>
            <a:off x="647700" y="1828800"/>
            <a:ext cx="11087200" cy="0"/>
          </a:xfrm>
          <a:prstGeom prst="straightConnector1">
            <a:avLst/>
          </a:prstGeom>
          <a:noFill/>
          <a:ln w="19050" cap="flat" cmpd="sng">
            <a:solidFill>
              <a:schemeClr val="dk2"/>
            </a:solidFill>
            <a:prstDash val="solid"/>
            <a:round/>
            <a:headEnd type="none" w="med" len="med"/>
            <a:tailEnd type="triangle" w="med" len="med"/>
          </a:ln>
        </p:spPr>
      </p:cxnSp>
      <p:pic>
        <p:nvPicPr>
          <p:cNvPr id="576" name="Google Shape;576;p62"/>
          <p:cNvPicPr preferRelativeResize="0"/>
          <p:nvPr/>
        </p:nvPicPr>
        <p:blipFill rotWithShape="1">
          <a:blip r:embed="rId12">
            <a:alphaModFix/>
          </a:blip>
          <a:srcRect l="14956" t="6859" r="18572" b="26673"/>
          <a:stretch/>
        </p:blipFill>
        <p:spPr>
          <a:xfrm>
            <a:off x="3040011" y="1373867"/>
            <a:ext cx="674400" cy="674400"/>
          </a:xfrm>
          <a:prstGeom prst="ellipse">
            <a:avLst/>
          </a:prstGeom>
          <a:noFill/>
          <a:ln>
            <a:noFill/>
          </a:ln>
        </p:spPr>
      </p:pic>
      <p:pic>
        <p:nvPicPr>
          <p:cNvPr id="577" name="Google Shape;577;p62"/>
          <p:cNvPicPr preferRelativeResize="0"/>
          <p:nvPr/>
        </p:nvPicPr>
        <p:blipFill rotWithShape="1">
          <a:blip r:embed="rId13">
            <a:alphaModFix/>
          </a:blip>
          <a:srcRect l="14365" t="12272" r="12970" b="15063"/>
          <a:stretch/>
        </p:blipFill>
        <p:spPr>
          <a:xfrm>
            <a:off x="1152611" y="1373867"/>
            <a:ext cx="674400" cy="674400"/>
          </a:xfrm>
          <a:prstGeom prst="ellipse">
            <a:avLst/>
          </a:prstGeom>
          <a:noFill/>
          <a:ln>
            <a:noFill/>
          </a:ln>
        </p:spPr>
      </p:pic>
      <p:pic>
        <p:nvPicPr>
          <p:cNvPr id="578" name="Google Shape;578;p62"/>
          <p:cNvPicPr preferRelativeResize="0"/>
          <p:nvPr/>
        </p:nvPicPr>
        <p:blipFill rotWithShape="1">
          <a:blip r:embed="rId14">
            <a:alphaModFix/>
          </a:blip>
          <a:srcRect l="12047" t="9132" r="12039" b="14954"/>
          <a:stretch/>
        </p:blipFill>
        <p:spPr>
          <a:xfrm>
            <a:off x="8477577" y="1373867"/>
            <a:ext cx="674400" cy="674400"/>
          </a:xfrm>
          <a:prstGeom prst="ellipse">
            <a:avLst/>
          </a:prstGeom>
          <a:noFill/>
          <a:ln>
            <a:noFill/>
          </a:ln>
        </p:spPr>
      </p:pic>
      <p:pic>
        <p:nvPicPr>
          <p:cNvPr id="579" name="Google Shape;579;p62"/>
          <p:cNvPicPr preferRelativeResize="0"/>
          <p:nvPr/>
        </p:nvPicPr>
        <p:blipFill rotWithShape="1">
          <a:blip r:embed="rId15">
            <a:alphaModFix/>
          </a:blip>
          <a:srcRect l="10532" t="10517" r="13422" b="13437"/>
          <a:stretch/>
        </p:blipFill>
        <p:spPr>
          <a:xfrm>
            <a:off x="10365183" y="1373867"/>
            <a:ext cx="675600" cy="674400"/>
          </a:xfrm>
          <a:prstGeom prst="ellipse">
            <a:avLst/>
          </a:prstGeom>
          <a:noFill/>
          <a:ln>
            <a:noFill/>
          </a:ln>
        </p:spPr>
      </p:pic>
      <p:pic>
        <p:nvPicPr>
          <p:cNvPr id="580" name="Google Shape;580;p62"/>
          <p:cNvPicPr preferRelativeResize="0"/>
          <p:nvPr/>
        </p:nvPicPr>
        <p:blipFill rotWithShape="1">
          <a:blip r:embed="rId16">
            <a:alphaModFix/>
          </a:blip>
          <a:srcRect l="17581" t="8363" r="10687" b="19905"/>
          <a:stretch/>
        </p:blipFill>
        <p:spPr>
          <a:xfrm>
            <a:off x="4780877" y="1373867"/>
            <a:ext cx="674400" cy="674400"/>
          </a:xfrm>
          <a:prstGeom prst="ellipse">
            <a:avLst/>
          </a:prstGeom>
          <a:noFill/>
          <a:ln>
            <a:noFill/>
          </a:ln>
        </p:spPr>
      </p:pic>
      <p:pic>
        <p:nvPicPr>
          <p:cNvPr id="581" name="Google Shape;581;p62"/>
          <p:cNvPicPr preferRelativeResize="0"/>
          <p:nvPr/>
        </p:nvPicPr>
        <p:blipFill rotWithShape="1">
          <a:blip r:embed="rId17">
            <a:alphaModFix/>
          </a:blip>
          <a:srcRect l="17820" t="6455" r="17820" b="29186"/>
          <a:stretch/>
        </p:blipFill>
        <p:spPr>
          <a:xfrm>
            <a:off x="6680111" y="1373867"/>
            <a:ext cx="674400" cy="674400"/>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88"/>
        <p:cNvGrpSpPr/>
        <p:nvPr/>
      </p:nvGrpSpPr>
      <p:grpSpPr>
        <a:xfrm>
          <a:off x="0" y="0"/>
          <a:ext cx="0" cy="0"/>
          <a:chOff x="0" y="0"/>
          <a:chExt cx="0" cy="0"/>
        </a:xfrm>
      </p:grpSpPr>
      <p:sp>
        <p:nvSpPr>
          <p:cNvPr id="3989" name="Google Shape;3989;p445"/>
          <p:cNvSpPr/>
          <p:nvPr/>
        </p:nvSpPr>
        <p:spPr>
          <a:xfrm>
            <a:off x="1074400" y="2281137"/>
            <a:ext cx="4300400" cy="721600"/>
          </a:xfrm>
          <a:prstGeom prst="rect">
            <a:avLst/>
          </a:prstGeom>
          <a:solidFill>
            <a:srgbClr val="F8F9FA"/>
          </a:solidFill>
          <a:ln>
            <a:noFill/>
          </a:ln>
        </p:spPr>
        <p:txBody>
          <a:bodyPr spcFirstLastPara="1" wrap="square" lIns="121900" tIns="121900" rIns="121900" bIns="121900" anchor="t" anchorCtr="0">
            <a:noAutofit/>
          </a:bodyPr>
          <a:lstStyle/>
          <a:p>
            <a:pPr algn="ctr"/>
            <a:r>
              <a:rPr lang="en" sz="1600" dirty="0">
                <a:solidFill>
                  <a:schemeClr val="dk1"/>
                </a:solidFill>
                <a:latin typeface="Google Sans Medium"/>
                <a:ea typeface="Google Sans Medium"/>
                <a:cs typeface="Google Sans Medium"/>
                <a:sym typeface="Google Sans Medium"/>
              </a:rPr>
              <a:t>Enable to rapidly deploy analytics and AI to solve their business challenges</a:t>
            </a:r>
            <a:endParaRPr sz="2000" dirty="0"/>
          </a:p>
        </p:txBody>
      </p:sp>
      <p:sp>
        <p:nvSpPr>
          <p:cNvPr id="3990" name="Google Shape;3990;p445"/>
          <p:cNvSpPr txBox="1">
            <a:spLocks noGrp="1"/>
          </p:cNvSpPr>
          <p:nvPr>
            <p:ph type="title"/>
          </p:nvPr>
        </p:nvSpPr>
        <p:spPr>
          <a:xfrm>
            <a:off x="1909433" y="367000"/>
            <a:ext cx="8614400" cy="1082800"/>
          </a:xfrm>
          <a:prstGeom prst="rect">
            <a:avLst/>
          </a:prstGeom>
        </p:spPr>
        <p:txBody>
          <a:bodyPr spcFirstLastPara="1" vert="horz" wrap="square" lIns="0" tIns="0" rIns="0" bIns="0" rtlCol="0" anchor="t" anchorCtr="0">
            <a:noAutofit/>
          </a:bodyPr>
          <a:lstStyle/>
          <a:p>
            <a:pPr>
              <a:lnSpc>
                <a:spcPct val="100000"/>
              </a:lnSpc>
            </a:pPr>
            <a:r>
              <a:rPr lang="en" sz="2667" dirty="0">
                <a:solidFill>
                  <a:schemeClr val="dk1"/>
                </a:solidFill>
                <a:latin typeface="Google Sans Medium"/>
                <a:ea typeface="Google Sans Medium"/>
                <a:cs typeface="Google Sans Medium"/>
                <a:sym typeface="Google Sans Medium"/>
              </a:rPr>
              <a:t>What &amp; Why </a:t>
            </a:r>
            <a:r>
              <a:rPr lang="en" sz="2667" dirty="0">
                <a:latin typeface="Google Sans Medium"/>
                <a:ea typeface="Google Sans Medium"/>
                <a:cs typeface="Google Sans Medium"/>
                <a:sym typeface="Google Sans Medium"/>
              </a:rPr>
              <a:t>Low Code / No Code Tools</a:t>
            </a:r>
            <a:endParaRPr sz="2667" dirty="0">
              <a:latin typeface="Google Sans Medium"/>
              <a:ea typeface="Google Sans Medium"/>
              <a:cs typeface="Google Sans Medium"/>
              <a:sym typeface="Google Sans Medium"/>
            </a:endParaRPr>
          </a:p>
          <a:p>
            <a:pPr>
              <a:lnSpc>
                <a:spcPct val="100000"/>
              </a:lnSpc>
              <a:spcBef>
                <a:spcPts val="1333"/>
              </a:spcBef>
              <a:spcAft>
                <a:spcPts val="1333"/>
              </a:spcAft>
            </a:pPr>
            <a:r>
              <a:rPr lang="en" sz="2400" dirty="0">
                <a:solidFill>
                  <a:srgbClr val="0B5394"/>
                </a:solidFill>
                <a:latin typeface="Google Sans Medium"/>
                <a:ea typeface="Google Sans Medium"/>
                <a:cs typeface="Google Sans Medium"/>
                <a:sym typeface="Google Sans Medium"/>
              </a:rPr>
              <a:t>Built a fully-developed solution without writing a Code</a:t>
            </a:r>
            <a:endParaRPr sz="2400" dirty="0">
              <a:solidFill>
                <a:srgbClr val="0B5394"/>
              </a:solidFill>
              <a:latin typeface="Google Sans Medium"/>
              <a:ea typeface="Google Sans Medium"/>
              <a:cs typeface="Google Sans Medium"/>
              <a:sym typeface="Google Sans Medium"/>
            </a:endParaRPr>
          </a:p>
        </p:txBody>
      </p:sp>
      <p:sp>
        <p:nvSpPr>
          <p:cNvPr id="3991" name="Google Shape;3991;p445"/>
          <p:cNvSpPr/>
          <p:nvPr/>
        </p:nvSpPr>
        <p:spPr>
          <a:xfrm>
            <a:off x="6212500" y="1788433"/>
            <a:ext cx="4778400" cy="478000"/>
          </a:xfrm>
          <a:prstGeom prst="roundRect">
            <a:avLst>
              <a:gd name="adj" fmla="val 50000"/>
            </a:avLst>
          </a:prstGeom>
          <a:solidFill>
            <a:srgbClr val="F8F9FA"/>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accent4"/>
              </a:solidFill>
            </a:endParaRPr>
          </a:p>
        </p:txBody>
      </p:sp>
      <p:sp>
        <p:nvSpPr>
          <p:cNvPr id="3992" name="Google Shape;3992;p445"/>
          <p:cNvSpPr txBox="1"/>
          <p:nvPr/>
        </p:nvSpPr>
        <p:spPr>
          <a:xfrm>
            <a:off x="6891484" y="1868133"/>
            <a:ext cx="3769200" cy="282000"/>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Google Sans"/>
                <a:ea typeface="Google Sans"/>
                <a:cs typeface="Google Sans"/>
                <a:sym typeface="Google Sans"/>
              </a:rPr>
              <a:t>Increase business value</a:t>
            </a:r>
            <a:endParaRPr sz="1600" dirty="0">
              <a:solidFill>
                <a:schemeClr val="dk1"/>
              </a:solidFill>
              <a:latin typeface="Google Sans"/>
              <a:ea typeface="Google Sans"/>
              <a:cs typeface="Google Sans"/>
              <a:sym typeface="Google Sans"/>
            </a:endParaRPr>
          </a:p>
        </p:txBody>
      </p:sp>
      <p:sp>
        <p:nvSpPr>
          <p:cNvPr id="3993" name="Google Shape;3993;p445"/>
          <p:cNvSpPr/>
          <p:nvPr/>
        </p:nvSpPr>
        <p:spPr>
          <a:xfrm>
            <a:off x="871933" y="1792317"/>
            <a:ext cx="4778400" cy="478000"/>
          </a:xfrm>
          <a:prstGeom prst="roundRect">
            <a:avLst>
              <a:gd name="adj" fmla="val 50000"/>
            </a:avLst>
          </a:prstGeom>
          <a:solidFill>
            <a:srgbClr val="F8F9FA"/>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accent4"/>
              </a:solidFill>
            </a:endParaRPr>
          </a:p>
        </p:txBody>
      </p:sp>
      <p:sp>
        <p:nvSpPr>
          <p:cNvPr id="3994" name="Google Shape;3994;p445"/>
          <p:cNvSpPr txBox="1"/>
          <p:nvPr/>
        </p:nvSpPr>
        <p:spPr>
          <a:xfrm>
            <a:off x="2061033" y="1821451"/>
            <a:ext cx="2620400" cy="371200"/>
          </a:xfrm>
          <a:prstGeom prst="rect">
            <a:avLst/>
          </a:prstGeom>
          <a:noFill/>
          <a:ln>
            <a:noFill/>
          </a:ln>
        </p:spPr>
        <p:txBody>
          <a:bodyPr spcFirstLastPara="1" wrap="square" lIns="121900" tIns="121900" rIns="121900" bIns="121900" anchor="ctr" anchorCtr="0">
            <a:noAutofit/>
          </a:bodyPr>
          <a:lstStyle/>
          <a:p>
            <a:pPr algn="ctr"/>
            <a:r>
              <a:rPr lang="en" sz="1600" dirty="0">
                <a:solidFill>
                  <a:schemeClr val="dk1"/>
                </a:solidFill>
                <a:latin typeface="Google Sans"/>
                <a:ea typeface="Google Sans"/>
                <a:cs typeface="Google Sans"/>
                <a:sym typeface="Google Sans"/>
              </a:rPr>
              <a:t>Improve time to value</a:t>
            </a:r>
            <a:endParaRPr sz="1600" dirty="0">
              <a:solidFill>
                <a:schemeClr val="dk1"/>
              </a:solidFill>
              <a:latin typeface="Google Sans"/>
              <a:ea typeface="Google Sans"/>
              <a:cs typeface="Google Sans"/>
              <a:sym typeface="Google Sans"/>
            </a:endParaRPr>
          </a:p>
        </p:txBody>
      </p:sp>
      <p:sp>
        <p:nvSpPr>
          <p:cNvPr id="3995" name="Google Shape;3995;p445"/>
          <p:cNvSpPr/>
          <p:nvPr/>
        </p:nvSpPr>
        <p:spPr>
          <a:xfrm>
            <a:off x="835415" y="1791499"/>
            <a:ext cx="478000" cy="478000"/>
          </a:xfrm>
          <a:prstGeom prst="ellipse">
            <a:avLst/>
          </a:prstGeom>
          <a:solidFill>
            <a:srgbClr val="0B5394"/>
          </a:solidFill>
          <a:ln>
            <a:noFill/>
          </a:ln>
        </p:spPr>
        <p:txBody>
          <a:bodyPr spcFirstLastPara="1" wrap="square" lIns="121900" tIns="121900" rIns="121900" bIns="121900" anchor="ctr" anchorCtr="0">
            <a:noAutofit/>
          </a:bodyPr>
          <a:lstStyle/>
          <a:p>
            <a:endParaRPr sz="2400"/>
          </a:p>
        </p:txBody>
      </p:sp>
      <p:sp>
        <p:nvSpPr>
          <p:cNvPr id="3996" name="Google Shape;3996;p445"/>
          <p:cNvSpPr/>
          <p:nvPr/>
        </p:nvSpPr>
        <p:spPr>
          <a:xfrm>
            <a:off x="6212500" y="1788439"/>
            <a:ext cx="478000" cy="478000"/>
          </a:xfrm>
          <a:prstGeom prst="ellipse">
            <a:avLst/>
          </a:prstGeom>
          <a:solidFill>
            <a:srgbClr val="0B5394"/>
          </a:solidFill>
          <a:ln>
            <a:noFill/>
          </a:ln>
        </p:spPr>
        <p:txBody>
          <a:bodyPr spcFirstLastPara="1" wrap="square" lIns="121900" tIns="121900" rIns="121900" bIns="121900" anchor="ctr" anchorCtr="0">
            <a:noAutofit/>
          </a:bodyPr>
          <a:lstStyle/>
          <a:p>
            <a:endParaRPr sz="2400"/>
          </a:p>
        </p:txBody>
      </p:sp>
      <p:cxnSp>
        <p:nvCxnSpPr>
          <p:cNvPr id="3997" name="Google Shape;3997;p445"/>
          <p:cNvCxnSpPr>
            <a:stCxn id="3995" idx="4"/>
            <a:endCxn id="3998" idx="4"/>
          </p:cNvCxnSpPr>
          <p:nvPr/>
        </p:nvCxnSpPr>
        <p:spPr>
          <a:xfrm>
            <a:off x="1074415" y="2269499"/>
            <a:ext cx="0" cy="2730400"/>
          </a:xfrm>
          <a:prstGeom prst="straightConnector1">
            <a:avLst/>
          </a:prstGeom>
          <a:noFill/>
          <a:ln w="28575" cap="flat" cmpd="sng">
            <a:solidFill>
              <a:srgbClr val="0B5394"/>
            </a:solidFill>
            <a:prstDash val="solid"/>
            <a:round/>
            <a:headEnd type="none" w="sm" len="sm"/>
            <a:tailEnd type="none" w="sm" len="sm"/>
          </a:ln>
        </p:spPr>
      </p:cxnSp>
      <p:sp>
        <p:nvSpPr>
          <p:cNvPr id="3999" name="Google Shape;3999;p445"/>
          <p:cNvSpPr/>
          <p:nvPr/>
        </p:nvSpPr>
        <p:spPr>
          <a:xfrm>
            <a:off x="983012" y="3451551"/>
            <a:ext cx="182800" cy="1828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00" name="Google Shape;4000;p445"/>
          <p:cNvSpPr txBox="1"/>
          <p:nvPr/>
        </p:nvSpPr>
        <p:spPr>
          <a:xfrm>
            <a:off x="1312933" y="3282900"/>
            <a:ext cx="4046800" cy="511200"/>
          </a:xfrm>
          <a:prstGeom prst="rect">
            <a:avLst/>
          </a:prstGeom>
          <a:noFill/>
          <a:ln>
            <a:noFill/>
          </a:ln>
        </p:spPr>
        <p:txBody>
          <a:bodyPr spcFirstLastPara="1" wrap="square" lIns="0" tIns="0" rIns="0" bIns="0" anchor="ctr" anchorCtr="0">
            <a:noAutofit/>
          </a:bodyPr>
          <a:lstStyle/>
          <a:p>
            <a:r>
              <a:rPr lang="en-GB" sz="1600" dirty="0">
                <a:solidFill>
                  <a:schemeClr val="tx1">
                    <a:lumMod val="85000"/>
                    <a:lumOff val="15000"/>
                  </a:schemeClr>
                </a:solidFill>
                <a:latin typeface="Google Sans"/>
                <a:ea typeface="Google Sans"/>
                <a:cs typeface="Google Sans"/>
                <a:sym typeface="Google Sans"/>
              </a:rPr>
              <a:t>Increase speed of solution delivery</a:t>
            </a:r>
            <a:endParaRPr sz="1400" dirty="0">
              <a:solidFill>
                <a:schemeClr val="tx1">
                  <a:lumMod val="85000"/>
                  <a:lumOff val="15000"/>
                </a:schemeClr>
              </a:solidFill>
              <a:latin typeface="Google Sans"/>
              <a:ea typeface="Google Sans"/>
              <a:cs typeface="Google Sans"/>
              <a:sym typeface="Google Sans"/>
            </a:endParaRPr>
          </a:p>
        </p:txBody>
      </p:sp>
      <p:sp>
        <p:nvSpPr>
          <p:cNvPr id="4001" name="Google Shape;4001;p445"/>
          <p:cNvSpPr/>
          <p:nvPr/>
        </p:nvSpPr>
        <p:spPr>
          <a:xfrm>
            <a:off x="983012" y="4136884"/>
            <a:ext cx="182800" cy="1828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02" name="Google Shape;4002;p445"/>
          <p:cNvSpPr txBox="1"/>
          <p:nvPr/>
        </p:nvSpPr>
        <p:spPr>
          <a:xfrm>
            <a:off x="1312933" y="3963251"/>
            <a:ext cx="4046800" cy="511200"/>
          </a:xfrm>
          <a:prstGeom prst="rect">
            <a:avLst/>
          </a:prstGeom>
          <a:noFill/>
          <a:ln>
            <a:noFill/>
          </a:ln>
        </p:spPr>
        <p:txBody>
          <a:bodyPr spcFirstLastPara="1" wrap="square" lIns="0" tIns="0" rIns="0" bIns="0" anchor="ctr" anchorCtr="0">
            <a:noAutofit/>
          </a:bodyPr>
          <a:lstStyle/>
          <a:p>
            <a:r>
              <a:rPr lang="en" sz="1600" dirty="0">
                <a:solidFill>
                  <a:srgbClr val="202124"/>
                </a:solidFill>
                <a:latin typeface="Google Sans"/>
                <a:ea typeface="Google Sans"/>
                <a:cs typeface="Google Sans"/>
                <a:sym typeface="Google Sans"/>
              </a:rPr>
              <a:t>Serverless platform removes complexities of tuning, configuration, provisioning, and more </a:t>
            </a:r>
            <a:endParaRPr sz="1600" dirty="0">
              <a:solidFill>
                <a:srgbClr val="202124"/>
              </a:solidFill>
              <a:latin typeface="Google Sans"/>
              <a:ea typeface="Google Sans"/>
              <a:cs typeface="Google Sans"/>
              <a:sym typeface="Google Sans"/>
            </a:endParaRPr>
          </a:p>
        </p:txBody>
      </p:sp>
      <p:sp>
        <p:nvSpPr>
          <p:cNvPr id="3998" name="Google Shape;3998;p445"/>
          <p:cNvSpPr/>
          <p:nvPr/>
        </p:nvSpPr>
        <p:spPr>
          <a:xfrm>
            <a:off x="983012" y="4817217"/>
            <a:ext cx="182800" cy="1828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03" name="Google Shape;4003;p445"/>
          <p:cNvSpPr txBox="1"/>
          <p:nvPr/>
        </p:nvSpPr>
        <p:spPr>
          <a:xfrm>
            <a:off x="1312933" y="4643633"/>
            <a:ext cx="4046800" cy="511200"/>
          </a:xfrm>
          <a:prstGeom prst="rect">
            <a:avLst/>
          </a:prstGeom>
          <a:noFill/>
          <a:ln>
            <a:noFill/>
          </a:ln>
        </p:spPr>
        <p:txBody>
          <a:bodyPr spcFirstLastPara="1" wrap="square" lIns="0" tIns="0" rIns="0" bIns="0" anchor="ctr" anchorCtr="0">
            <a:noAutofit/>
          </a:bodyPr>
          <a:lstStyle/>
          <a:p>
            <a:r>
              <a:rPr lang="en" sz="1600" dirty="0">
                <a:solidFill>
                  <a:srgbClr val="202124"/>
                </a:solidFill>
                <a:latin typeface="Google Sans"/>
                <a:ea typeface="Google Sans"/>
                <a:cs typeface="Google Sans"/>
                <a:sym typeface="Google Sans"/>
              </a:rPr>
              <a:t>Quickly deploy models into production via Cloud AI platform</a:t>
            </a:r>
            <a:endParaRPr sz="1600" dirty="0">
              <a:solidFill>
                <a:srgbClr val="202124"/>
              </a:solidFill>
              <a:latin typeface="Google Sans"/>
              <a:ea typeface="Google Sans"/>
              <a:cs typeface="Google Sans"/>
              <a:sym typeface="Google Sans"/>
            </a:endParaRPr>
          </a:p>
        </p:txBody>
      </p:sp>
      <p:sp>
        <p:nvSpPr>
          <p:cNvPr id="4004" name="Google Shape;4004;p445"/>
          <p:cNvSpPr/>
          <p:nvPr/>
        </p:nvSpPr>
        <p:spPr>
          <a:xfrm>
            <a:off x="6497200" y="2278037"/>
            <a:ext cx="4300400" cy="721600"/>
          </a:xfrm>
          <a:prstGeom prst="rect">
            <a:avLst/>
          </a:prstGeom>
          <a:solidFill>
            <a:srgbClr val="F8F9FA"/>
          </a:solidFill>
          <a:ln>
            <a:noFill/>
          </a:ln>
        </p:spPr>
        <p:txBody>
          <a:bodyPr spcFirstLastPara="1" wrap="square" lIns="121900" tIns="121900" rIns="121900" bIns="121900" anchor="t" anchorCtr="0">
            <a:noAutofit/>
          </a:bodyPr>
          <a:lstStyle/>
          <a:p>
            <a:pPr algn="ctr"/>
            <a:r>
              <a:rPr lang="en" sz="1600" dirty="0">
                <a:solidFill>
                  <a:schemeClr val="dk1"/>
                </a:solidFill>
                <a:latin typeface="Google Sans Medium"/>
                <a:ea typeface="Google Sans Medium"/>
                <a:cs typeface="Google Sans Medium"/>
                <a:sym typeface="Google Sans Medium"/>
              </a:rPr>
              <a:t>Realize the maximum potential of their analytics and AI technology initiatives</a:t>
            </a:r>
            <a:endParaRPr sz="3200" dirty="0"/>
          </a:p>
        </p:txBody>
      </p:sp>
      <p:sp>
        <p:nvSpPr>
          <p:cNvPr id="4005" name="Google Shape;4005;p445"/>
          <p:cNvSpPr/>
          <p:nvPr/>
        </p:nvSpPr>
        <p:spPr>
          <a:xfrm>
            <a:off x="982994" y="470307"/>
            <a:ext cx="536524" cy="754895"/>
          </a:xfrm>
          <a:custGeom>
            <a:avLst/>
            <a:gdLst/>
            <a:ahLst/>
            <a:cxnLst/>
            <a:rect l="l" t="t" r="r" b="b"/>
            <a:pathLst>
              <a:path w="68580" h="97155" extrusionOk="0">
                <a:moveTo>
                  <a:pt x="65208" y="97155"/>
                </a:moveTo>
                <a:lnTo>
                  <a:pt x="65208" y="97155"/>
                </a:lnTo>
                <a:lnTo>
                  <a:pt x="45720" y="77667"/>
                </a:lnTo>
                <a:lnTo>
                  <a:pt x="53778" y="69609"/>
                </a:lnTo>
                <a:lnTo>
                  <a:pt x="73266" y="89097"/>
                </a:lnTo>
                <a:lnTo>
                  <a:pt x="65208" y="97155"/>
                </a:lnTo>
                <a:lnTo>
                  <a:pt x="65208" y="97155"/>
                </a:lnTo>
                <a:close/>
                <a:moveTo>
                  <a:pt x="8058" y="97155"/>
                </a:moveTo>
                <a:lnTo>
                  <a:pt x="8058" y="97155"/>
                </a:lnTo>
                <a:lnTo>
                  <a:pt x="0" y="89097"/>
                </a:lnTo>
                <a:lnTo>
                  <a:pt x="30918" y="58179"/>
                </a:lnTo>
                <a:lnTo>
                  <a:pt x="30918" y="21888"/>
                </a:lnTo>
                <a:lnTo>
                  <a:pt x="18974" y="33776"/>
                </a:lnTo>
                <a:lnTo>
                  <a:pt x="10916" y="25718"/>
                </a:lnTo>
                <a:lnTo>
                  <a:pt x="36633" y="0"/>
                </a:lnTo>
                <a:lnTo>
                  <a:pt x="62351" y="25718"/>
                </a:lnTo>
                <a:lnTo>
                  <a:pt x="54293" y="33833"/>
                </a:lnTo>
                <a:lnTo>
                  <a:pt x="42348" y="21888"/>
                </a:lnTo>
                <a:lnTo>
                  <a:pt x="42348" y="62865"/>
                </a:lnTo>
                <a:lnTo>
                  <a:pt x="8058" y="97155"/>
                </a:lnTo>
                <a:close/>
              </a:path>
            </a:pathLst>
          </a:custGeom>
          <a:solidFill>
            <a:srgbClr val="0B5394"/>
          </a:solidFill>
          <a:ln>
            <a:noFill/>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4006" name="Google Shape;4006;p445"/>
          <p:cNvSpPr/>
          <p:nvPr/>
        </p:nvSpPr>
        <p:spPr>
          <a:xfrm>
            <a:off x="794867" y="380967"/>
            <a:ext cx="912800" cy="934800"/>
          </a:xfrm>
          <a:prstGeom prst="rect">
            <a:avLst/>
          </a:prstGeom>
          <a:noFill/>
          <a:ln w="2857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4007" name="Google Shape;4007;p445"/>
          <p:cNvPicPr preferRelativeResize="0"/>
          <p:nvPr/>
        </p:nvPicPr>
        <p:blipFill>
          <a:blip r:embed="rId3">
            <a:alphaModFix/>
          </a:blip>
          <a:stretch>
            <a:fillRect/>
          </a:stretch>
        </p:blipFill>
        <p:spPr>
          <a:xfrm>
            <a:off x="939591" y="1847407"/>
            <a:ext cx="269637" cy="319327"/>
          </a:xfrm>
          <a:prstGeom prst="rect">
            <a:avLst/>
          </a:prstGeom>
          <a:noFill/>
          <a:ln>
            <a:noFill/>
          </a:ln>
        </p:spPr>
      </p:pic>
      <p:pic>
        <p:nvPicPr>
          <p:cNvPr id="4008" name="Google Shape;4008;p445"/>
          <p:cNvPicPr preferRelativeResize="0"/>
          <p:nvPr/>
        </p:nvPicPr>
        <p:blipFill>
          <a:blip r:embed="rId4">
            <a:alphaModFix/>
          </a:blip>
          <a:stretch>
            <a:fillRect/>
          </a:stretch>
        </p:blipFill>
        <p:spPr>
          <a:xfrm>
            <a:off x="6280817" y="1856751"/>
            <a:ext cx="341376" cy="341376"/>
          </a:xfrm>
          <a:prstGeom prst="rect">
            <a:avLst/>
          </a:prstGeom>
          <a:noFill/>
          <a:ln>
            <a:noFill/>
          </a:ln>
        </p:spPr>
      </p:pic>
      <p:cxnSp>
        <p:nvCxnSpPr>
          <p:cNvPr id="4009" name="Google Shape;4009;p445"/>
          <p:cNvCxnSpPr>
            <a:endCxn id="4010" idx="4"/>
          </p:cNvCxnSpPr>
          <p:nvPr/>
        </p:nvCxnSpPr>
        <p:spPr>
          <a:xfrm>
            <a:off x="6459212" y="2269617"/>
            <a:ext cx="0" cy="2730400"/>
          </a:xfrm>
          <a:prstGeom prst="straightConnector1">
            <a:avLst/>
          </a:prstGeom>
          <a:noFill/>
          <a:ln w="28575" cap="flat" cmpd="sng">
            <a:solidFill>
              <a:srgbClr val="0B5394"/>
            </a:solidFill>
            <a:prstDash val="solid"/>
            <a:round/>
            <a:headEnd type="none" w="sm" len="sm"/>
            <a:tailEnd type="none" w="sm" len="sm"/>
          </a:ln>
        </p:spPr>
      </p:cxnSp>
      <p:sp>
        <p:nvSpPr>
          <p:cNvPr id="4011" name="Google Shape;4011;p445"/>
          <p:cNvSpPr/>
          <p:nvPr/>
        </p:nvSpPr>
        <p:spPr>
          <a:xfrm>
            <a:off x="6367812" y="3451551"/>
            <a:ext cx="182800" cy="1828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12" name="Google Shape;4012;p445"/>
          <p:cNvSpPr txBox="1"/>
          <p:nvPr/>
        </p:nvSpPr>
        <p:spPr>
          <a:xfrm>
            <a:off x="6697733" y="3282900"/>
            <a:ext cx="4046800" cy="511200"/>
          </a:xfrm>
          <a:prstGeom prst="rect">
            <a:avLst/>
          </a:prstGeom>
          <a:noFill/>
          <a:ln>
            <a:noFill/>
          </a:ln>
        </p:spPr>
        <p:txBody>
          <a:bodyPr spcFirstLastPara="1" wrap="square" lIns="0" tIns="0" rIns="0" bIns="0" anchor="ctr" anchorCtr="0">
            <a:noAutofit/>
          </a:bodyPr>
          <a:lstStyle/>
          <a:p>
            <a:r>
              <a:rPr lang="en" sz="1600" dirty="0">
                <a:solidFill>
                  <a:srgbClr val="202124"/>
                </a:solidFill>
                <a:latin typeface="Google Sans"/>
                <a:ea typeface="Google Sans"/>
                <a:cs typeface="Google Sans"/>
                <a:sym typeface="Google Sans"/>
              </a:rPr>
              <a:t>Focus resources on solving business challenges, not technical ones</a:t>
            </a:r>
            <a:endParaRPr sz="1600" dirty="0">
              <a:solidFill>
                <a:srgbClr val="202124"/>
              </a:solidFill>
              <a:latin typeface="Google Sans"/>
              <a:ea typeface="Google Sans"/>
              <a:cs typeface="Google Sans"/>
              <a:sym typeface="Google Sans"/>
            </a:endParaRPr>
          </a:p>
        </p:txBody>
      </p:sp>
      <p:sp>
        <p:nvSpPr>
          <p:cNvPr id="4013" name="Google Shape;4013;p445"/>
          <p:cNvSpPr/>
          <p:nvPr/>
        </p:nvSpPr>
        <p:spPr>
          <a:xfrm>
            <a:off x="6367812" y="4136884"/>
            <a:ext cx="182800" cy="1828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14" name="Google Shape;4014;p445"/>
          <p:cNvSpPr txBox="1"/>
          <p:nvPr/>
        </p:nvSpPr>
        <p:spPr>
          <a:xfrm>
            <a:off x="6697733" y="3963251"/>
            <a:ext cx="4046800" cy="511200"/>
          </a:xfrm>
          <a:prstGeom prst="rect">
            <a:avLst/>
          </a:prstGeom>
          <a:noFill/>
          <a:ln>
            <a:noFill/>
          </a:ln>
        </p:spPr>
        <p:txBody>
          <a:bodyPr spcFirstLastPara="1" wrap="square" lIns="0" tIns="0" rIns="0" bIns="0" anchor="ctr" anchorCtr="0">
            <a:noAutofit/>
          </a:bodyPr>
          <a:lstStyle/>
          <a:p>
            <a:r>
              <a:rPr lang="en" sz="1600" dirty="0">
                <a:solidFill>
                  <a:srgbClr val="202124"/>
                </a:solidFill>
                <a:latin typeface="Google Sans"/>
                <a:ea typeface="Google Sans"/>
                <a:cs typeface="Google Sans"/>
                <a:sym typeface="Google Sans"/>
              </a:rPr>
              <a:t>Incorporate more data sources into analysis and AI models</a:t>
            </a:r>
            <a:endParaRPr sz="1600" dirty="0">
              <a:solidFill>
                <a:srgbClr val="202124"/>
              </a:solidFill>
              <a:latin typeface="Google Sans"/>
              <a:ea typeface="Google Sans"/>
              <a:cs typeface="Google Sans"/>
              <a:sym typeface="Google Sans"/>
            </a:endParaRPr>
          </a:p>
        </p:txBody>
      </p:sp>
      <p:sp>
        <p:nvSpPr>
          <p:cNvPr id="4010" name="Google Shape;4010;p445"/>
          <p:cNvSpPr/>
          <p:nvPr/>
        </p:nvSpPr>
        <p:spPr>
          <a:xfrm>
            <a:off x="6367812" y="4817217"/>
            <a:ext cx="182800" cy="182800"/>
          </a:xfrm>
          <a:prstGeom prst="ellipse">
            <a:avLst/>
          </a:prstGeom>
          <a:solidFill>
            <a:srgbClr val="0B5394"/>
          </a:solidFill>
          <a:ln w="9525"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015" name="Google Shape;4015;p445"/>
          <p:cNvSpPr txBox="1"/>
          <p:nvPr/>
        </p:nvSpPr>
        <p:spPr>
          <a:xfrm>
            <a:off x="6697733" y="4643633"/>
            <a:ext cx="4046800" cy="511200"/>
          </a:xfrm>
          <a:prstGeom prst="rect">
            <a:avLst/>
          </a:prstGeom>
          <a:noFill/>
          <a:ln>
            <a:noFill/>
          </a:ln>
        </p:spPr>
        <p:txBody>
          <a:bodyPr spcFirstLastPara="1" wrap="square" lIns="0" tIns="0" rIns="0" bIns="0" anchor="ctr" anchorCtr="0">
            <a:noAutofit/>
          </a:bodyPr>
          <a:lstStyle/>
          <a:p>
            <a:r>
              <a:rPr lang="en" sz="1600" dirty="0">
                <a:solidFill>
                  <a:srgbClr val="202124"/>
                </a:solidFill>
                <a:latin typeface="Google Sans"/>
                <a:ea typeface="Google Sans"/>
                <a:cs typeface="Google Sans"/>
                <a:sym typeface="Google Sans"/>
              </a:rPr>
              <a:t>Deliver more models and automation across the business via speed of development/ease of use</a:t>
            </a:r>
            <a:endParaRPr sz="1600" dirty="0">
              <a:solidFill>
                <a:srgbClr val="202124"/>
              </a:solidFill>
              <a:latin typeface="Google Sans"/>
              <a:ea typeface="Google Sans"/>
              <a:cs typeface="Google Sans"/>
              <a:sym typeface="Google Sans"/>
            </a:endParaRPr>
          </a:p>
        </p:txBody>
      </p:sp>
      <p:sp>
        <p:nvSpPr>
          <p:cNvPr id="4016" name="Google Shape;4016;p445"/>
          <p:cNvSpPr/>
          <p:nvPr/>
        </p:nvSpPr>
        <p:spPr>
          <a:xfrm>
            <a:off x="214284" y="6082893"/>
            <a:ext cx="6677200" cy="609600"/>
          </a:xfrm>
          <a:prstGeom prst="rect">
            <a:avLst/>
          </a:prstGeom>
          <a:solidFill>
            <a:srgbClr val="FFFFFF"/>
          </a:solidFill>
          <a:ln>
            <a:noFill/>
          </a:ln>
        </p:spPr>
        <p:txBody>
          <a:bodyPr spcFirstLastPara="1" wrap="square" lIns="121900" tIns="121900" rIns="121900" bIns="121900" anchor="ctr" anchorCtr="0">
            <a:noAutofit/>
          </a:bodyPr>
          <a:lstStyle/>
          <a:p>
            <a:endParaRPr sz="2400"/>
          </a:p>
        </p:txBody>
      </p:sp>
      <p:pic>
        <p:nvPicPr>
          <p:cNvPr id="4018" name="Google Shape;4018;p445"/>
          <p:cNvPicPr preferRelativeResize="0"/>
          <p:nvPr/>
        </p:nvPicPr>
        <p:blipFill>
          <a:blip r:embed="rId5">
            <a:alphaModFix/>
          </a:blip>
          <a:stretch>
            <a:fillRect/>
          </a:stretch>
        </p:blipFill>
        <p:spPr>
          <a:xfrm>
            <a:off x="3224600" y="6422459"/>
            <a:ext cx="1116667" cy="263467"/>
          </a:xfrm>
          <a:prstGeom prst="rect">
            <a:avLst/>
          </a:prstGeom>
          <a:noFill/>
          <a:ln>
            <a:noFill/>
          </a:ln>
        </p:spPr>
      </p:pic>
      <p:pic>
        <p:nvPicPr>
          <p:cNvPr id="32" name="Picture 31">
            <a:extLst>
              <a:ext uri="{FF2B5EF4-FFF2-40B4-BE49-F238E27FC236}">
                <a16:creationId xmlns:a16="http://schemas.microsoft.com/office/drawing/2014/main" id="{17B68199-4A8E-48F5-9B72-C8F1E1E8F866}"/>
              </a:ext>
            </a:extLst>
          </p:cNvPr>
          <p:cNvPicPr>
            <a:picLocks noChangeAspect="1"/>
          </p:cNvPicPr>
          <p:nvPr/>
        </p:nvPicPr>
        <p:blipFill>
          <a:blip r:embed="rId6"/>
          <a:stretch>
            <a:fillRect/>
          </a:stretch>
        </p:blipFill>
        <p:spPr>
          <a:xfrm>
            <a:off x="1661326" y="6389829"/>
            <a:ext cx="1321118" cy="360305"/>
          </a:xfrm>
          <a:prstGeom prst="rect">
            <a:avLst/>
          </a:prstGeom>
        </p:spPr>
      </p:pic>
      <p:grpSp>
        <p:nvGrpSpPr>
          <p:cNvPr id="33" name="Google Shape;4537;p468">
            <a:extLst>
              <a:ext uri="{FF2B5EF4-FFF2-40B4-BE49-F238E27FC236}">
                <a16:creationId xmlns:a16="http://schemas.microsoft.com/office/drawing/2014/main" id="{5CD1969D-EFAB-4D52-825F-D737FF6AA464}"/>
              </a:ext>
            </a:extLst>
          </p:cNvPr>
          <p:cNvGrpSpPr/>
          <p:nvPr/>
        </p:nvGrpSpPr>
        <p:grpSpPr>
          <a:xfrm>
            <a:off x="212908" y="6305281"/>
            <a:ext cx="1538768" cy="505864"/>
            <a:chOff x="1325450" y="2304375"/>
            <a:chExt cx="1956061" cy="643048"/>
          </a:xfrm>
        </p:grpSpPr>
        <p:grpSp>
          <p:nvGrpSpPr>
            <p:cNvPr id="34" name="Google Shape;4538;p468">
              <a:extLst>
                <a:ext uri="{FF2B5EF4-FFF2-40B4-BE49-F238E27FC236}">
                  <a16:creationId xmlns:a16="http://schemas.microsoft.com/office/drawing/2014/main" id="{F6CE8B4E-18CC-43D3-8DC2-7DD9F0A10502}"/>
                </a:ext>
              </a:extLst>
            </p:cNvPr>
            <p:cNvGrpSpPr/>
            <p:nvPr/>
          </p:nvGrpSpPr>
          <p:grpSpPr>
            <a:xfrm>
              <a:off x="1532144" y="2517656"/>
              <a:ext cx="1543000" cy="273170"/>
              <a:chOff x="1532144" y="2517656"/>
              <a:chExt cx="1543000" cy="273170"/>
            </a:xfrm>
          </p:grpSpPr>
          <p:sp>
            <p:nvSpPr>
              <p:cNvPr id="36" name="Google Shape;4539;p468">
                <a:extLst>
                  <a:ext uri="{FF2B5EF4-FFF2-40B4-BE49-F238E27FC236}">
                    <a16:creationId xmlns:a16="http://schemas.microsoft.com/office/drawing/2014/main" id="{44F196E2-1ADE-48A3-B007-9EBFBFB3786C}"/>
                  </a:ext>
                </a:extLst>
              </p:cNvPr>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nvGrpSpPr>
              <p:cNvPr id="37" name="Google Shape;4540;p468">
                <a:extLst>
                  <a:ext uri="{FF2B5EF4-FFF2-40B4-BE49-F238E27FC236}">
                    <a16:creationId xmlns:a16="http://schemas.microsoft.com/office/drawing/2014/main" id="{793E3E8F-668E-41AF-B06F-9FEA97080BBC}"/>
                  </a:ext>
                </a:extLst>
              </p:cNvPr>
              <p:cNvGrpSpPr/>
              <p:nvPr/>
            </p:nvGrpSpPr>
            <p:grpSpPr>
              <a:xfrm>
                <a:off x="2430468" y="2536041"/>
                <a:ext cx="644676" cy="193720"/>
                <a:chOff x="2430468" y="2536041"/>
                <a:chExt cx="644676" cy="193720"/>
              </a:xfrm>
            </p:grpSpPr>
            <p:sp>
              <p:nvSpPr>
                <p:cNvPr id="38" name="Google Shape;4541;p468">
                  <a:extLst>
                    <a:ext uri="{FF2B5EF4-FFF2-40B4-BE49-F238E27FC236}">
                      <a16:creationId xmlns:a16="http://schemas.microsoft.com/office/drawing/2014/main" id="{0132FB37-0BDB-4FF2-BED7-D55D1AD1BA24}"/>
                    </a:ext>
                  </a:extLst>
                </p:cNvPr>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39" name="Google Shape;4542;p468">
                  <a:extLst>
                    <a:ext uri="{FF2B5EF4-FFF2-40B4-BE49-F238E27FC236}">
                      <a16:creationId xmlns:a16="http://schemas.microsoft.com/office/drawing/2014/main" id="{D5233F9D-91DA-4E88-A5C5-6A2B56E719AB}"/>
                    </a:ext>
                  </a:extLst>
                </p:cNvPr>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40" name="Google Shape;4543;p468">
                  <a:extLst>
                    <a:ext uri="{FF2B5EF4-FFF2-40B4-BE49-F238E27FC236}">
                      <a16:creationId xmlns:a16="http://schemas.microsoft.com/office/drawing/2014/main" id="{B4FF56FE-9225-4BDF-9986-C220F9B294BD}"/>
                    </a:ext>
                  </a:extLst>
                </p:cNvPr>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41" name="Google Shape;4544;p468">
                  <a:extLst>
                    <a:ext uri="{FF2B5EF4-FFF2-40B4-BE49-F238E27FC236}">
                      <a16:creationId xmlns:a16="http://schemas.microsoft.com/office/drawing/2014/main" id="{937D511F-A706-434D-9CE8-D180CE9D920C}"/>
                    </a:ext>
                  </a:extLst>
                </p:cNvPr>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42" name="Google Shape;4545;p468">
                  <a:extLst>
                    <a:ext uri="{FF2B5EF4-FFF2-40B4-BE49-F238E27FC236}">
                      <a16:creationId xmlns:a16="http://schemas.microsoft.com/office/drawing/2014/main" id="{AF18690E-0C0A-4A55-96FD-F5AEE864B169}"/>
                    </a:ext>
                  </a:extLst>
                </p:cNvPr>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grpSp>
        <p:sp>
          <p:nvSpPr>
            <p:cNvPr id="35" name="Google Shape;4546;p468">
              <a:extLst>
                <a:ext uri="{FF2B5EF4-FFF2-40B4-BE49-F238E27FC236}">
                  <a16:creationId xmlns:a16="http://schemas.microsoft.com/office/drawing/2014/main" id="{AC48F9E4-231E-422D-8FF3-E474FA996453}"/>
                </a:ext>
              </a:extLst>
            </p:cNvPr>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9" name="Google Shape;509;p33"/>
          <p:cNvSpPr txBox="1"/>
          <p:nvPr/>
        </p:nvSpPr>
        <p:spPr>
          <a:xfrm>
            <a:off x="560300" y="1718800"/>
            <a:ext cx="4533600" cy="3420400"/>
          </a:xfrm>
          <a:prstGeom prst="rect">
            <a:avLst/>
          </a:prstGeom>
          <a:noFill/>
          <a:ln>
            <a:noFill/>
          </a:ln>
        </p:spPr>
        <p:txBody>
          <a:bodyPr spcFirstLastPara="1" wrap="square" lIns="0" tIns="0" rIns="304800" bIns="0" anchor="ctr" anchorCtr="0">
            <a:noAutofit/>
          </a:bodyPr>
          <a:lstStyle/>
          <a:p>
            <a:r>
              <a:rPr lang="en-GB" sz="4000" b="1">
                <a:solidFill>
                  <a:srgbClr val="3C4043"/>
                </a:solidFill>
                <a:latin typeface="Google Sans"/>
                <a:ea typeface="Google Sans"/>
                <a:cs typeface="Google Sans"/>
                <a:sym typeface="Google Sans"/>
              </a:rPr>
              <a:t>Use Cases &amp; Demos</a:t>
            </a:r>
            <a:endParaRPr sz="4000" b="1">
              <a:solidFill>
                <a:srgbClr val="3C4043"/>
              </a:solidFill>
              <a:latin typeface="Google Sans"/>
              <a:ea typeface="Google Sans"/>
              <a:cs typeface="Google Sans"/>
              <a:sym typeface="Google Sans"/>
            </a:endParaRPr>
          </a:p>
        </p:txBody>
      </p:sp>
      <p:sp>
        <p:nvSpPr>
          <p:cNvPr id="510" name="Google Shape;510;p33"/>
          <p:cNvSpPr/>
          <p:nvPr/>
        </p:nvSpPr>
        <p:spPr>
          <a:xfrm>
            <a:off x="5247000" y="1831752"/>
            <a:ext cx="1138400" cy="3507200"/>
          </a:xfrm>
          <a:prstGeom prst="rect">
            <a:avLst/>
          </a:prstGeom>
          <a:solidFill>
            <a:srgbClr val="4285F4"/>
          </a:solidFill>
          <a:ln>
            <a:noFill/>
          </a:ln>
        </p:spPr>
        <p:txBody>
          <a:bodyPr spcFirstLastPara="1" wrap="square" lIns="121900" tIns="121900" rIns="121900" bIns="121900" anchor="ctr" anchorCtr="0">
            <a:noAutofit/>
          </a:bodyPr>
          <a:lstStyle/>
          <a:p>
            <a:endParaRPr sz="2400"/>
          </a:p>
        </p:txBody>
      </p:sp>
      <p:pic>
        <p:nvPicPr>
          <p:cNvPr id="511" name="Google Shape;511;p33"/>
          <p:cNvPicPr preferRelativeResize="0"/>
          <p:nvPr/>
        </p:nvPicPr>
        <p:blipFill rotWithShape="1">
          <a:blip r:embed="rId3">
            <a:alphaModFix/>
          </a:blip>
          <a:srcRect l="7968" r="10298" b="9222"/>
          <a:stretch/>
        </p:blipFill>
        <p:spPr>
          <a:xfrm>
            <a:off x="5709824" y="1200901"/>
            <a:ext cx="6441233" cy="4768905"/>
          </a:xfrm>
          <a:prstGeom prst="rect">
            <a:avLst/>
          </a:prstGeom>
          <a:noFill/>
          <a:ln>
            <a:noFill/>
          </a:ln>
        </p:spPr>
      </p:pic>
      <p:pic>
        <p:nvPicPr>
          <p:cNvPr id="9" name="Google Shape;3858;p436">
            <a:extLst>
              <a:ext uri="{FF2B5EF4-FFF2-40B4-BE49-F238E27FC236}">
                <a16:creationId xmlns:a16="http://schemas.microsoft.com/office/drawing/2014/main" id="{569A2086-2102-41BB-BB2F-BEDFEAB4627D}"/>
              </a:ext>
            </a:extLst>
          </p:cNvPr>
          <p:cNvPicPr preferRelativeResize="0"/>
          <p:nvPr/>
        </p:nvPicPr>
        <p:blipFill>
          <a:blip r:embed="rId4">
            <a:alphaModFix/>
          </a:blip>
          <a:stretch>
            <a:fillRect/>
          </a:stretch>
        </p:blipFill>
        <p:spPr>
          <a:xfrm>
            <a:off x="3377562" y="6389196"/>
            <a:ext cx="1056636" cy="288004"/>
          </a:xfrm>
          <a:prstGeom prst="rect">
            <a:avLst/>
          </a:prstGeom>
          <a:noFill/>
          <a:ln>
            <a:noFill/>
          </a:ln>
        </p:spPr>
      </p:pic>
      <p:pic>
        <p:nvPicPr>
          <p:cNvPr id="10" name="Picture 9">
            <a:extLst>
              <a:ext uri="{FF2B5EF4-FFF2-40B4-BE49-F238E27FC236}">
                <a16:creationId xmlns:a16="http://schemas.microsoft.com/office/drawing/2014/main" id="{73C4FA1B-C10C-4C4B-A3CA-7D9705873071}"/>
              </a:ext>
            </a:extLst>
          </p:cNvPr>
          <p:cNvPicPr>
            <a:picLocks noChangeAspect="1"/>
          </p:cNvPicPr>
          <p:nvPr/>
        </p:nvPicPr>
        <p:blipFill>
          <a:blip r:embed="rId5"/>
          <a:stretch>
            <a:fillRect/>
          </a:stretch>
        </p:blipFill>
        <p:spPr>
          <a:xfrm>
            <a:off x="1817936" y="6364809"/>
            <a:ext cx="1321118" cy="360305"/>
          </a:xfrm>
          <a:prstGeom prst="rect">
            <a:avLst/>
          </a:prstGeom>
        </p:spPr>
      </p:pic>
      <p:grpSp>
        <p:nvGrpSpPr>
          <p:cNvPr id="11" name="Google Shape;4537;p468">
            <a:extLst>
              <a:ext uri="{FF2B5EF4-FFF2-40B4-BE49-F238E27FC236}">
                <a16:creationId xmlns:a16="http://schemas.microsoft.com/office/drawing/2014/main" id="{0CD46402-E099-4825-9B25-164D7FB26C9F}"/>
              </a:ext>
            </a:extLst>
          </p:cNvPr>
          <p:cNvGrpSpPr/>
          <p:nvPr/>
        </p:nvGrpSpPr>
        <p:grpSpPr>
          <a:xfrm>
            <a:off x="279168" y="6292029"/>
            <a:ext cx="1538768" cy="505864"/>
            <a:chOff x="1325450" y="2304375"/>
            <a:chExt cx="1956061" cy="643048"/>
          </a:xfrm>
        </p:grpSpPr>
        <p:grpSp>
          <p:nvGrpSpPr>
            <p:cNvPr id="12" name="Google Shape;4538;p468">
              <a:extLst>
                <a:ext uri="{FF2B5EF4-FFF2-40B4-BE49-F238E27FC236}">
                  <a16:creationId xmlns:a16="http://schemas.microsoft.com/office/drawing/2014/main" id="{A87E95BF-87AE-4CF8-9BB1-C026744EA078}"/>
                </a:ext>
              </a:extLst>
            </p:cNvPr>
            <p:cNvGrpSpPr/>
            <p:nvPr/>
          </p:nvGrpSpPr>
          <p:grpSpPr>
            <a:xfrm>
              <a:off x="1532144" y="2517656"/>
              <a:ext cx="1543000" cy="273170"/>
              <a:chOff x="1532144" y="2517656"/>
              <a:chExt cx="1543000" cy="273170"/>
            </a:xfrm>
          </p:grpSpPr>
          <p:sp>
            <p:nvSpPr>
              <p:cNvPr id="14" name="Google Shape;4539;p468">
                <a:extLst>
                  <a:ext uri="{FF2B5EF4-FFF2-40B4-BE49-F238E27FC236}">
                    <a16:creationId xmlns:a16="http://schemas.microsoft.com/office/drawing/2014/main" id="{1FBC47D5-DB17-4E6E-8D45-D07B3FC8E868}"/>
                  </a:ext>
                </a:extLst>
              </p:cNvPr>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nvGrpSpPr>
              <p:cNvPr id="15" name="Google Shape;4540;p468">
                <a:extLst>
                  <a:ext uri="{FF2B5EF4-FFF2-40B4-BE49-F238E27FC236}">
                    <a16:creationId xmlns:a16="http://schemas.microsoft.com/office/drawing/2014/main" id="{1891FD03-06E5-4DC0-91B0-94A55BBD6B9F}"/>
                  </a:ext>
                </a:extLst>
              </p:cNvPr>
              <p:cNvGrpSpPr/>
              <p:nvPr/>
            </p:nvGrpSpPr>
            <p:grpSpPr>
              <a:xfrm>
                <a:off x="2430468" y="2536041"/>
                <a:ext cx="644676" cy="193720"/>
                <a:chOff x="2430468" y="2536041"/>
                <a:chExt cx="644676" cy="193720"/>
              </a:xfrm>
            </p:grpSpPr>
            <p:sp>
              <p:nvSpPr>
                <p:cNvPr id="16" name="Google Shape;4541;p468">
                  <a:extLst>
                    <a:ext uri="{FF2B5EF4-FFF2-40B4-BE49-F238E27FC236}">
                      <a16:creationId xmlns:a16="http://schemas.microsoft.com/office/drawing/2014/main" id="{CF2CEB15-A588-4501-8D83-13465B7EE472}"/>
                    </a:ext>
                  </a:extLst>
                </p:cNvPr>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7" name="Google Shape;4542;p468">
                  <a:extLst>
                    <a:ext uri="{FF2B5EF4-FFF2-40B4-BE49-F238E27FC236}">
                      <a16:creationId xmlns:a16="http://schemas.microsoft.com/office/drawing/2014/main" id="{F63C3CD2-816E-439A-8FF3-E968CE394D34}"/>
                    </a:ext>
                  </a:extLst>
                </p:cNvPr>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8" name="Google Shape;4543;p468">
                  <a:extLst>
                    <a:ext uri="{FF2B5EF4-FFF2-40B4-BE49-F238E27FC236}">
                      <a16:creationId xmlns:a16="http://schemas.microsoft.com/office/drawing/2014/main" id="{4C7A1B17-D3A9-40B7-9E37-CA351CA55568}"/>
                    </a:ext>
                  </a:extLst>
                </p:cNvPr>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9" name="Google Shape;4544;p468">
                  <a:extLst>
                    <a:ext uri="{FF2B5EF4-FFF2-40B4-BE49-F238E27FC236}">
                      <a16:creationId xmlns:a16="http://schemas.microsoft.com/office/drawing/2014/main" id="{62CEB2A2-C2E2-4676-9701-226ADFB67929}"/>
                    </a:ext>
                  </a:extLst>
                </p:cNvPr>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20" name="Google Shape;4545;p468">
                  <a:extLst>
                    <a:ext uri="{FF2B5EF4-FFF2-40B4-BE49-F238E27FC236}">
                      <a16:creationId xmlns:a16="http://schemas.microsoft.com/office/drawing/2014/main" id="{1B52323E-4F75-4E84-9B90-A5FDAFF08BC8}"/>
                    </a:ext>
                  </a:extLst>
                </p:cNvPr>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grpSp>
        <p:sp>
          <p:nvSpPr>
            <p:cNvPr id="13" name="Google Shape;4546;p468">
              <a:extLst>
                <a:ext uri="{FF2B5EF4-FFF2-40B4-BE49-F238E27FC236}">
                  <a16:creationId xmlns:a16="http://schemas.microsoft.com/office/drawing/2014/main" id="{9DE775A8-1121-456C-B669-70FE53AC6391}"/>
                </a:ext>
              </a:extLst>
            </p:cNvPr>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B06BE6-0C9B-4EC1-9DDE-1CE4B1757F14}"/>
              </a:ext>
            </a:extLst>
          </p:cNvPr>
          <p:cNvSpPr>
            <a:spLocks noGrp="1"/>
          </p:cNvSpPr>
          <p:nvPr>
            <p:ph type="body" idx="1"/>
          </p:nvPr>
        </p:nvSpPr>
        <p:spPr>
          <a:xfrm>
            <a:off x="500384" y="769636"/>
            <a:ext cx="10663485" cy="2726381"/>
          </a:xfrm>
        </p:spPr>
        <p:txBody>
          <a:bodyPr/>
          <a:lstStyle/>
          <a:p>
            <a:pPr marL="220128" indent="0">
              <a:buNone/>
            </a:pPr>
            <a:r>
              <a:rPr lang="en-US" sz="2400" b="1" dirty="0"/>
              <a:t>Cancer Detection</a:t>
            </a:r>
          </a:p>
          <a:p>
            <a:pPr marL="677328" indent="-457200">
              <a:buFont typeface="+mj-lt"/>
              <a:buAutoNum type="arabicPeriod"/>
            </a:pPr>
            <a:r>
              <a:rPr lang="en-US" sz="2400" dirty="0"/>
              <a:t>If a person don’t has cancer and your model predicted – no cancer              TN</a:t>
            </a:r>
          </a:p>
          <a:p>
            <a:pPr marL="677328" indent="-457200">
              <a:buFont typeface="+mj-lt"/>
              <a:buAutoNum type="arabicPeriod"/>
            </a:pPr>
            <a:r>
              <a:rPr lang="en-US" sz="2400" dirty="0"/>
              <a:t>If a person has cancer and your model predicted – no cancer                         FN</a:t>
            </a:r>
          </a:p>
          <a:p>
            <a:pPr marL="677328" indent="-457200">
              <a:buFont typeface="+mj-lt"/>
              <a:buAutoNum type="arabicPeriod"/>
            </a:pPr>
            <a:r>
              <a:rPr lang="en-US" sz="2400" dirty="0"/>
              <a:t>If a person has cancer and your model predicted – cancer                               TP</a:t>
            </a:r>
          </a:p>
          <a:p>
            <a:pPr marL="677328" indent="-457200">
              <a:buFont typeface="+mj-lt"/>
              <a:buAutoNum type="arabicPeriod"/>
            </a:pPr>
            <a:r>
              <a:rPr lang="en-US" sz="2400" dirty="0"/>
              <a:t>If a person don’t has cancer and your model predicted – cancer                     FP</a:t>
            </a:r>
          </a:p>
          <a:p>
            <a:pPr marL="677328" indent="-457200">
              <a:buFont typeface="+mj-lt"/>
              <a:buAutoNum type="arabicPeriod"/>
            </a:pPr>
            <a:endParaRPr lang="en-US" sz="2400" dirty="0"/>
          </a:p>
          <a:p>
            <a:pPr marL="220128" indent="0" algn="ctr">
              <a:buNone/>
            </a:pPr>
            <a:r>
              <a:rPr lang="en-US" sz="2400" dirty="0"/>
              <a:t>False Neg. -&gt; Decrease &gt; Recall = TP / (TP + FN)</a:t>
            </a:r>
          </a:p>
        </p:txBody>
      </p:sp>
      <p:sp>
        <p:nvSpPr>
          <p:cNvPr id="3" name="Title 2">
            <a:extLst>
              <a:ext uri="{FF2B5EF4-FFF2-40B4-BE49-F238E27FC236}">
                <a16:creationId xmlns:a16="http://schemas.microsoft.com/office/drawing/2014/main" id="{21479464-EE3E-4D96-8F5B-27A3F76343A4}"/>
              </a:ext>
            </a:extLst>
          </p:cNvPr>
          <p:cNvSpPr>
            <a:spLocks noGrp="1"/>
          </p:cNvSpPr>
          <p:nvPr>
            <p:ph type="title"/>
          </p:nvPr>
        </p:nvSpPr>
        <p:spPr>
          <a:xfrm>
            <a:off x="282020" y="213426"/>
            <a:ext cx="3443819" cy="519097"/>
          </a:xfrm>
        </p:spPr>
        <p:txBody>
          <a:bodyPr/>
          <a:lstStyle/>
          <a:p>
            <a:r>
              <a:rPr lang="en-US" sz="3200" b="1" dirty="0"/>
              <a:t>Confusion Matrix</a:t>
            </a:r>
            <a:endParaRPr lang="en-US" dirty="0"/>
          </a:p>
        </p:txBody>
      </p:sp>
      <p:sp>
        <p:nvSpPr>
          <p:cNvPr id="4" name="Text Placeholder 1">
            <a:extLst>
              <a:ext uri="{FF2B5EF4-FFF2-40B4-BE49-F238E27FC236}">
                <a16:creationId xmlns:a16="http://schemas.microsoft.com/office/drawing/2014/main" id="{D8175DCD-3369-44A8-90E8-6E13278A2BEB}"/>
              </a:ext>
            </a:extLst>
          </p:cNvPr>
          <p:cNvSpPr txBox="1">
            <a:spLocks/>
          </p:cNvSpPr>
          <p:nvPr/>
        </p:nvSpPr>
        <p:spPr>
          <a:xfrm>
            <a:off x="500383" y="3719463"/>
            <a:ext cx="11509647" cy="2726381"/>
          </a:xfrm>
          <a:prstGeom prst="rect">
            <a:avLst/>
          </a:prstGeom>
        </p:spPr>
        <p:txBody>
          <a:bodyPr spcFirstLastPara="1" vert="horz" wrap="square" lIns="0" tIns="0" rIns="91425" bIns="0" rtlCol="0" anchor="t" anchorCtr="0">
            <a:noAutofit/>
          </a:bodyPr>
          <a:lstStyle>
            <a:lvl1pPr marL="609585" lvl="0" indent="-389457" algn="l" defTabSz="914400" rtl="0" eaLnBrk="1" latinLnBrk="0" hangingPunct="1">
              <a:lnSpc>
                <a:spcPct val="90000"/>
              </a:lnSpc>
              <a:spcBef>
                <a:spcPts val="0"/>
              </a:spcBef>
              <a:spcAft>
                <a:spcPts val="0"/>
              </a:spcAft>
              <a:buSzPts val="1000"/>
              <a:buFont typeface="Arial" panose="020B0604020202020204" pitchFamily="34" charset="0"/>
              <a:buChar char="●"/>
              <a:defRPr sz="2800" kern="1200">
                <a:solidFill>
                  <a:schemeClr val="tx1"/>
                </a:solidFill>
                <a:latin typeface="+mn-lt"/>
                <a:ea typeface="+mn-ea"/>
                <a:cs typeface="+mn-cs"/>
              </a:defRPr>
            </a:lvl1pPr>
            <a:lvl2pPr marL="1219170" lvl="1" indent="-389457" algn="l" defTabSz="914400" rtl="0" eaLnBrk="1" latinLnBrk="0" hangingPunct="1">
              <a:lnSpc>
                <a:spcPct val="90000"/>
              </a:lnSpc>
              <a:spcBef>
                <a:spcPts val="0"/>
              </a:spcBef>
              <a:spcAft>
                <a:spcPts val="0"/>
              </a:spcAft>
              <a:buSzPts val="1000"/>
              <a:buFont typeface="Arial" panose="020B0604020202020204" pitchFamily="34" charset="0"/>
              <a:buChar char="○"/>
              <a:defRPr sz="2400" kern="1200">
                <a:solidFill>
                  <a:schemeClr val="tx1"/>
                </a:solidFill>
                <a:latin typeface="+mn-lt"/>
                <a:ea typeface="+mn-ea"/>
                <a:cs typeface="+mn-cs"/>
              </a:defRPr>
            </a:lvl2pPr>
            <a:lvl3pPr marL="1828754" lvl="2" indent="-389457" algn="l" defTabSz="914400" rtl="0" eaLnBrk="1" latinLnBrk="0" hangingPunct="1">
              <a:lnSpc>
                <a:spcPct val="90000"/>
              </a:lnSpc>
              <a:spcBef>
                <a:spcPts val="0"/>
              </a:spcBef>
              <a:spcAft>
                <a:spcPts val="0"/>
              </a:spcAft>
              <a:buSzPts val="1000"/>
              <a:buFont typeface="Arial" panose="020B0604020202020204" pitchFamily="34" charset="0"/>
              <a:buChar char="■"/>
              <a:defRPr sz="2000" kern="1200">
                <a:solidFill>
                  <a:schemeClr val="tx1"/>
                </a:solidFill>
                <a:latin typeface="+mn-lt"/>
                <a:ea typeface="+mn-ea"/>
                <a:cs typeface="+mn-cs"/>
              </a:defRPr>
            </a:lvl3pPr>
            <a:lvl4pPr marL="2438339" lvl="3" indent="-389457" algn="l" defTabSz="914400" rtl="0" eaLnBrk="1" latinLnBrk="0" hangingPunct="1">
              <a:lnSpc>
                <a:spcPct val="90000"/>
              </a:lnSpc>
              <a:spcBef>
                <a:spcPts val="0"/>
              </a:spcBef>
              <a:spcAft>
                <a:spcPts val="0"/>
              </a:spcAft>
              <a:buSzPts val="1000"/>
              <a:buFont typeface="Arial" panose="020B0604020202020204" pitchFamily="34" charset="0"/>
              <a:buChar char="●"/>
              <a:defRPr sz="1800" kern="1200">
                <a:solidFill>
                  <a:schemeClr val="tx1"/>
                </a:solidFill>
                <a:latin typeface="+mn-lt"/>
                <a:ea typeface="+mn-ea"/>
                <a:cs typeface="+mn-cs"/>
              </a:defRPr>
            </a:lvl4pPr>
            <a:lvl5pPr marL="3047924" lvl="4" indent="-389457" algn="l" defTabSz="914400" rtl="0" eaLnBrk="1" latinLnBrk="0" hangingPunct="1">
              <a:lnSpc>
                <a:spcPct val="90000"/>
              </a:lnSpc>
              <a:spcBef>
                <a:spcPts val="0"/>
              </a:spcBef>
              <a:spcAft>
                <a:spcPts val="0"/>
              </a:spcAft>
              <a:buSzPts val="1000"/>
              <a:buFont typeface="Arial" panose="020B0604020202020204" pitchFamily="34" charset="0"/>
              <a:buChar char="○"/>
              <a:defRPr sz="1800" kern="1200">
                <a:solidFill>
                  <a:schemeClr val="tx1"/>
                </a:solidFill>
                <a:latin typeface="+mn-lt"/>
                <a:ea typeface="+mn-ea"/>
                <a:cs typeface="+mn-cs"/>
              </a:defRPr>
            </a:lvl5pPr>
            <a:lvl6pPr marL="3657509" lvl="5" indent="-389457" algn="l" defTabSz="914400" rtl="0" eaLnBrk="1" latinLnBrk="0" hangingPunct="1">
              <a:lnSpc>
                <a:spcPct val="90000"/>
              </a:lnSpc>
              <a:spcBef>
                <a:spcPts val="0"/>
              </a:spcBef>
              <a:spcAft>
                <a:spcPts val="0"/>
              </a:spcAft>
              <a:buSzPts val="1000"/>
              <a:buFont typeface="Arial" panose="020B0604020202020204" pitchFamily="34" charset="0"/>
              <a:buChar char="■"/>
              <a:defRPr sz="1800" kern="1200">
                <a:solidFill>
                  <a:schemeClr val="tx1"/>
                </a:solidFill>
                <a:latin typeface="+mn-lt"/>
                <a:ea typeface="+mn-ea"/>
                <a:cs typeface="+mn-cs"/>
              </a:defRPr>
            </a:lvl6pPr>
            <a:lvl7pPr marL="4267093" lvl="6" indent="-389457" algn="l" defTabSz="914400" rtl="0" eaLnBrk="1" latinLnBrk="0" hangingPunct="1">
              <a:lnSpc>
                <a:spcPct val="90000"/>
              </a:lnSpc>
              <a:spcBef>
                <a:spcPts val="0"/>
              </a:spcBef>
              <a:spcAft>
                <a:spcPts val="0"/>
              </a:spcAft>
              <a:buSzPts val="1000"/>
              <a:buFont typeface="Arial" panose="020B0604020202020204" pitchFamily="34" charset="0"/>
              <a:buChar char="●"/>
              <a:defRPr sz="1800" kern="1200">
                <a:solidFill>
                  <a:schemeClr val="tx1"/>
                </a:solidFill>
                <a:latin typeface="+mn-lt"/>
                <a:ea typeface="+mn-ea"/>
                <a:cs typeface="+mn-cs"/>
              </a:defRPr>
            </a:lvl7pPr>
            <a:lvl8pPr marL="4876678" lvl="7" indent="-389457" algn="l" defTabSz="914400" rtl="0" eaLnBrk="1" latinLnBrk="0" hangingPunct="1">
              <a:lnSpc>
                <a:spcPct val="90000"/>
              </a:lnSpc>
              <a:spcBef>
                <a:spcPts val="0"/>
              </a:spcBef>
              <a:spcAft>
                <a:spcPts val="0"/>
              </a:spcAft>
              <a:buSzPts val="1000"/>
              <a:buFont typeface="Arial" panose="020B0604020202020204" pitchFamily="34" charset="0"/>
              <a:buChar char="○"/>
              <a:defRPr sz="1800" kern="1200">
                <a:solidFill>
                  <a:schemeClr val="tx1"/>
                </a:solidFill>
                <a:latin typeface="+mn-lt"/>
                <a:ea typeface="+mn-ea"/>
                <a:cs typeface="+mn-cs"/>
              </a:defRPr>
            </a:lvl8pPr>
            <a:lvl9pPr marL="5486263" lvl="8" indent="-389457" algn="l" defTabSz="914400" rtl="0" eaLnBrk="1" latinLnBrk="0" hangingPunct="1">
              <a:lnSpc>
                <a:spcPct val="90000"/>
              </a:lnSpc>
              <a:spcBef>
                <a:spcPts val="0"/>
              </a:spcBef>
              <a:spcAft>
                <a:spcPts val="0"/>
              </a:spcAft>
              <a:buSzPts val="1000"/>
              <a:buFont typeface="Arial" panose="020B0604020202020204" pitchFamily="34" charset="0"/>
              <a:buChar char="■"/>
              <a:defRPr sz="1800" kern="1200">
                <a:solidFill>
                  <a:schemeClr val="tx1"/>
                </a:solidFill>
                <a:latin typeface="+mn-lt"/>
                <a:ea typeface="+mn-ea"/>
                <a:cs typeface="+mn-cs"/>
              </a:defRPr>
            </a:lvl9pPr>
          </a:lstStyle>
          <a:p>
            <a:pPr marL="220128" indent="0">
              <a:buNone/>
            </a:pPr>
            <a:r>
              <a:rPr lang="en-US" sz="2400" b="1" dirty="0"/>
              <a:t>Container Inspection Case Study</a:t>
            </a:r>
          </a:p>
          <a:p>
            <a:pPr marL="677328" indent="-457200">
              <a:buFont typeface="+mj-lt"/>
              <a:buAutoNum type="arabicPeriod"/>
            </a:pPr>
            <a:r>
              <a:rPr lang="en-US" sz="2400" dirty="0"/>
              <a:t>If container don’t have illegal item and your model predicted – safe            TN</a:t>
            </a:r>
          </a:p>
          <a:p>
            <a:pPr marL="677328" indent="-457200">
              <a:buFont typeface="+mj-lt"/>
              <a:buAutoNum type="arabicPeriod"/>
            </a:pPr>
            <a:r>
              <a:rPr lang="en-US" sz="2400" dirty="0"/>
              <a:t>If container have illegal item and your model predicted – safe                       FN</a:t>
            </a:r>
          </a:p>
          <a:p>
            <a:pPr marL="677328" indent="-457200">
              <a:buFont typeface="+mj-lt"/>
              <a:buAutoNum type="arabicPeriod"/>
            </a:pPr>
            <a:r>
              <a:rPr lang="en-US" sz="2400" dirty="0"/>
              <a:t>If container have illegal item and your model predicted – not safe                TP</a:t>
            </a:r>
          </a:p>
          <a:p>
            <a:pPr marL="677328" indent="-457200">
              <a:buFont typeface="+mj-lt"/>
              <a:buAutoNum type="arabicPeriod"/>
            </a:pPr>
            <a:r>
              <a:rPr lang="en-US" sz="2400" dirty="0"/>
              <a:t>If container don’t have illegal item and your model predicted – not safe      FP</a:t>
            </a:r>
          </a:p>
          <a:p>
            <a:pPr marL="677328" indent="-457200">
              <a:buFont typeface="+mj-lt"/>
              <a:buAutoNum type="arabicPeriod"/>
            </a:pPr>
            <a:endParaRPr lang="en-US" sz="2400" dirty="0"/>
          </a:p>
          <a:p>
            <a:pPr marL="220128" indent="0" algn="ctr">
              <a:buFont typeface="Arial" panose="020B0604020202020204" pitchFamily="34" charset="0"/>
              <a:buNone/>
            </a:pPr>
            <a:r>
              <a:rPr lang="en-US" sz="2400" dirty="0"/>
              <a:t>False Pos. -&gt; Decrease &gt; Precision = TP / (TP + FP)</a:t>
            </a:r>
          </a:p>
        </p:txBody>
      </p:sp>
      <p:pic>
        <p:nvPicPr>
          <p:cNvPr id="5" name="Google Shape;3858;p436">
            <a:extLst>
              <a:ext uri="{FF2B5EF4-FFF2-40B4-BE49-F238E27FC236}">
                <a16:creationId xmlns:a16="http://schemas.microsoft.com/office/drawing/2014/main" id="{6DE50680-A67A-40CE-AFEE-04EB3165B7E7}"/>
              </a:ext>
            </a:extLst>
          </p:cNvPr>
          <p:cNvPicPr preferRelativeResize="0"/>
          <p:nvPr/>
        </p:nvPicPr>
        <p:blipFill>
          <a:blip r:embed="rId2">
            <a:alphaModFix/>
          </a:blip>
          <a:stretch>
            <a:fillRect/>
          </a:stretch>
        </p:blipFill>
        <p:spPr>
          <a:xfrm>
            <a:off x="3080994" y="6445844"/>
            <a:ext cx="935131" cy="231356"/>
          </a:xfrm>
          <a:prstGeom prst="rect">
            <a:avLst/>
          </a:prstGeom>
          <a:noFill/>
          <a:ln>
            <a:noFill/>
          </a:ln>
        </p:spPr>
      </p:pic>
      <p:pic>
        <p:nvPicPr>
          <p:cNvPr id="6" name="Picture 5">
            <a:extLst>
              <a:ext uri="{FF2B5EF4-FFF2-40B4-BE49-F238E27FC236}">
                <a16:creationId xmlns:a16="http://schemas.microsoft.com/office/drawing/2014/main" id="{53FDC273-EC92-4358-89AB-3BBA4965D2D3}"/>
              </a:ext>
            </a:extLst>
          </p:cNvPr>
          <p:cNvPicPr>
            <a:picLocks noChangeAspect="1"/>
          </p:cNvPicPr>
          <p:nvPr/>
        </p:nvPicPr>
        <p:blipFill>
          <a:blip r:embed="rId3"/>
          <a:stretch>
            <a:fillRect/>
          </a:stretch>
        </p:blipFill>
        <p:spPr>
          <a:xfrm>
            <a:off x="1642873" y="6362171"/>
            <a:ext cx="1231699" cy="335918"/>
          </a:xfrm>
          <a:prstGeom prst="rect">
            <a:avLst/>
          </a:prstGeom>
        </p:spPr>
      </p:pic>
    </p:spTree>
    <p:extLst>
      <p:ext uri="{BB962C8B-B14F-4D97-AF65-F5344CB8AC3E}">
        <p14:creationId xmlns:p14="http://schemas.microsoft.com/office/powerpoint/2010/main" val="263281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F99C0-FA62-4720-AD9E-A7319A37C5EA}"/>
              </a:ext>
            </a:extLst>
          </p:cNvPr>
          <p:cNvSpPr>
            <a:spLocks noGrp="1"/>
          </p:cNvSpPr>
          <p:nvPr>
            <p:ph type="title"/>
          </p:nvPr>
        </p:nvSpPr>
        <p:spPr>
          <a:xfrm>
            <a:off x="183703" y="180800"/>
            <a:ext cx="10515600" cy="1325563"/>
          </a:xfrm>
        </p:spPr>
        <p:txBody>
          <a:bodyPr/>
          <a:lstStyle/>
          <a:p>
            <a:r>
              <a:rPr lang="en-US" b="1" i="0" dirty="0">
                <a:effectLst/>
                <a:latin typeface="-apple-system"/>
              </a:rPr>
              <a:t>What is MLOps ?</a:t>
            </a:r>
            <a:endParaRPr lang="en-US" dirty="0"/>
          </a:p>
        </p:txBody>
      </p:sp>
      <p:sp>
        <p:nvSpPr>
          <p:cNvPr id="3" name="Content Placeholder 2">
            <a:extLst>
              <a:ext uri="{FF2B5EF4-FFF2-40B4-BE49-F238E27FC236}">
                <a16:creationId xmlns:a16="http://schemas.microsoft.com/office/drawing/2014/main" id="{58D1D531-8928-464F-8247-659FEBB2D8CA}"/>
              </a:ext>
            </a:extLst>
          </p:cNvPr>
          <p:cNvSpPr>
            <a:spLocks noGrp="1"/>
          </p:cNvSpPr>
          <p:nvPr>
            <p:ph idx="1"/>
          </p:nvPr>
        </p:nvSpPr>
        <p:spPr>
          <a:xfrm>
            <a:off x="771132" y="3635188"/>
            <a:ext cx="10515600" cy="2747963"/>
          </a:xfrm>
        </p:spPr>
        <p:txBody>
          <a:bodyPr/>
          <a:lstStyle/>
          <a:p>
            <a:pPr algn="l" fontAlgn="auto"/>
            <a:r>
              <a:rPr lang="en-US" b="0" i="0" dirty="0">
                <a:effectLst/>
                <a:latin typeface="Source Serif Pro" panose="020B0604020202020204" pitchFamily="18" charset="0"/>
              </a:rPr>
              <a:t>MLOps empowers data scientists and app developers to help bring Machine Learning models to production.</a:t>
            </a:r>
          </a:p>
          <a:p>
            <a:pPr marL="0" indent="0" algn="l" fontAlgn="auto">
              <a:buNone/>
            </a:pPr>
            <a:r>
              <a:rPr lang="en-US" sz="1050" b="0" i="0" dirty="0">
                <a:effectLst/>
                <a:latin typeface="Source Serif Pro" panose="020B0604020202020204" pitchFamily="18" charset="0"/>
              </a:rPr>
              <a:t> </a:t>
            </a:r>
          </a:p>
          <a:p>
            <a:pPr algn="l" fontAlgn="auto"/>
            <a:r>
              <a:rPr lang="en-US" b="0" i="0" dirty="0">
                <a:effectLst/>
                <a:latin typeface="Source Serif Pro" panose="020B0604020202020204" pitchFamily="18" charset="0"/>
              </a:rPr>
              <a:t>MLOps enables you to track / version / audit / certify / re-use every asset in your ML lifecycle.</a:t>
            </a:r>
            <a:endParaRPr lang="en-US" dirty="0"/>
          </a:p>
        </p:txBody>
      </p:sp>
      <p:pic>
        <p:nvPicPr>
          <p:cNvPr id="4" name="Google Shape;3858;p436">
            <a:extLst>
              <a:ext uri="{FF2B5EF4-FFF2-40B4-BE49-F238E27FC236}">
                <a16:creationId xmlns:a16="http://schemas.microsoft.com/office/drawing/2014/main" id="{8294463A-9350-4284-A1F7-390C3D5E55ED}"/>
              </a:ext>
            </a:extLst>
          </p:cNvPr>
          <p:cNvPicPr preferRelativeResize="0"/>
          <p:nvPr/>
        </p:nvPicPr>
        <p:blipFill>
          <a:blip r:embed="rId3">
            <a:alphaModFix/>
          </a:blip>
          <a:stretch>
            <a:fillRect/>
          </a:stretch>
        </p:blipFill>
        <p:spPr>
          <a:xfrm>
            <a:off x="3377562" y="6389196"/>
            <a:ext cx="1056636" cy="288004"/>
          </a:xfrm>
          <a:prstGeom prst="rect">
            <a:avLst/>
          </a:prstGeom>
          <a:noFill/>
          <a:ln>
            <a:noFill/>
          </a:ln>
        </p:spPr>
      </p:pic>
      <p:pic>
        <p:nvPicPr>
          <p:cNvPr id="5" name="Picture 4">
            <a:extLst>
              <a:ext uri="{FF2B5EF4-FFF2-40B4-BE49-F238E27FC236}">
                <a16:creationId xmlns:a16="http://schemas.microsoft.com/office/drawing/2014/main" id="{0A124F19-10EE-43D8-BCCD-F65223B8324D}"/>
              </a:ext>
            </a:extLst>
          </p:cNvPr>
          <p:cNvPicPr>
            <a:picLocks noChangeAspect="1"/>
          </p:cNvPicPr>
          <p:nvPr/>
        </p:nvPicPr>
        <p:blipFill>
          <a:blip r:embed="rId4"/>
          <a:stretch>
            <a:fillRect/>
          </a:stretch>
        </p:blipFill>
        <p:spPr>
          <a:xfrm>
            <a:off x="1817936" y="6364809"/>
            <a:ext cx="1321118" cy="360305"/>
          </a:xfrm>
          <a:prstGeom prst="rect">
            <a:avLst/>
          </a:prstGeom>
        </p:spPr>
      </p:pic>
      <p:grpSp>
        <p:nvGrpSpPr>
          <p:cNvPr id="6" name="Google Shape;4537;p468">
            <a:extLst>
              <a:ext uri="{FF2B5EF4-FFF2-40B4-BE49-F238E27FC236}">
                <a16:creationId xmlns:a16="http://schemas.microsoft.com/office/drawing/2014/main" id="{CEABD08A-E5D5-4C29-A197-3B9019FA0132}"/>
              </a:ext>
            </a:extLst>
          </p:cNvPr>
          <p:cNvGrpSpPr/>
          <p:nvPr/>
        </p:nvGrpSpPr>
        <p:grpSpPr>
          <a:xfrm>
            <a:off x="279168" y="6292029"/>
            <a:ext cx="1538768" cy="505864"/>
            <a:chOff x="1325450" y="2304375"/>
            <a:chExt cx="1956061" cy="643048"/>
          </a:xfrm>
        </p:grpSpPr>
        <p:grpSp>
          <p:nvGrpSpPr>
            <p:cNvPr id="7" name="Google Shape;4538;p468">
              <a:extLst>
                <a:ext uri="{FF2B5EF4-FFF2-40B4-BE49-F238E27FC236}">
                  <a16:creationId xmlns:a16="http://schemas.microsoft.com/office/drawing/2014/main" id="{4CB704D6-60D1-42AA-999A-453572CEBCB6}"/>
                </a:ext>
              </a:extLst>
            </p:cNvPr>
            <p:cNvGrpSpPr/>
            <p:nvPr/>
          </p:nvGrpSpPr>
          <p:grpSpPr>
            <a:xfrm>
              <a:off x="1532144" y="2517656"/>
              <a:ext cx="1543000" cy="273170"/>
              <a:chOff x="1532144" y="2517656"/>
              <a:chExt cx="1543000" cy="273170"/>
            </a:xfrm>
          </p:grpSpPr>
          <p:sp>
            <p:nvSpPr>
              <p:cNvPr id="9" name="Google Shape;4539;p468">
                <a:extLst>
                  <a:ext uri="{FF2B5EF4-FFF2-40B4-BE49-F238E27FC236}">
                    <a16:creationId xmlns:a16="http://schemas.microsoft.com/office/drawing/2014/main" id="{C67BEA3A-9586-49F2-AC9D-C6E97906F78C}"/>
                  </a:ext>
                </a:extLst>
              </p:cNvPr>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nvGrpSpPr>
              <p:cNvPr id="10" name="Google Shape;4540;p468">
                <a:extLst>
                  <a:ext uri="{FF2B5EF4-FFF2-40B4-BE49-F238E27FC236}">
                    <a16:creationId xmlns:a16="http://schemas.microsoft.com/office/drawing/2014/main" id="{F8AE008F-A424-4F55-8177-E234D6DA726A}"/>
                  </a:ext>
                </a:extLst>
              </p:cNvPr>
              <p:cNvGrpSpPr/>
              <p:nvPr/>
            </p:nvGrpSpPr>
            <p:grpSpPr>
              <a:xfrm>
                <a:off x="2430468" y="2536041"/>
                <a:ext cx="644676" cy="193720"/>
                <a:chOff x="2430468" y="2536041"/>
                <a:chExt cx="644676" cy="193720"/>
              </a:xfrm>
            </p:grpSpPr>
            <p:sp>
              <p:nvSpPr>
                <p:cNvPr id="11" name="Google Shape;4541;p468">
                  <a:extLst>
                    <a:ext uri="{FF2B5EF4-FFF2-40B4-BE49-F238E27FC236}">
                      <a16:creationId xmlns:a16="http://schemas.microsoft.com/office/drawing/2014/main" id="{6A606253-6EE5-40BA-A31C-AF3EC02A7F54}"/>
                    </a:ext>
                  </a:extLst>
                </p:cNvPr>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2" name="Google Shape;4542;p468">
                  <a:extLst>
                    <a:ext uri="{FF2B5EF4-FFF2-40B4-BE49-F238E27FC236}">
                      <a16:creationId xmlns:a16="http://schemas.microsoft.com/office/drawing/2014/main" id="{F6845FE3-0490-486B-A9F7-AE01734E9E28}"/>
                    </a:ext>
                  </a:extLst>
                </p:cNvPr>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3" name="Google Shape;4543;p468">
                  <a:extLst>
                    <a:ext uri="{FF2B5EF4-FFF2-40B4-BE49-F238E27FC236}">
                      <a16:creationId xmlns:a16="http://schemas.microsoft.com/office/drawing/2014/main" id="{8BF33661-3429-4646-A74E-412B76B057EF}"/>
                    </a:ext>
                  </a:extLst>
                </p:cNvPr>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4" name="Google Shape;4544;p468">
                  <a:extLst>
                    <a:ext uri="{FF2B5EF4-FFF2-40B4-BE49-F238E27FC236}">
                      <a16:creationId xmlns:a16="http://schemas.microsoft.com/office/drawing/2014/main" id="{251C4595-D46F-40AD-AF5C-EFF1445C1695}"/>
                    </a:ext>
                  </a:extLst>
                </p:cNvPr>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5" name="Google Shape;4545;p468">
                  <a:extLst>
                    <a:ext uri="{FF2B5EF4-FFF2-40B4-BE49-F238E27FC236}">
                      <a16:creationId xmlns:a16="http://schemas.microsoft.com/office/drawing/2014/main" id="{9FC55A5B-CD96-4627-960A-D5C253EEF2B3}"/>
                    </a:ext>
                  </a:extLst>
                </p:cNvPr>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grpSp>
        <p:sp>
          <p:nvSpPr>
            <p:cNvPr id="8" name="Google Shape;4546;p468">
              <a:extLst>
                <a:ext uri="{FF2B5EF4-FFF2-40B4-BE49-F238E27FC236}">
                  <a16:creationId xmlns:a16="http://schemas.microsoft.com/office/drawing/2014/main" id="{CE7D26EB-6975-4CD6-B086-C15B227E1101}"/>
                </a:ext>
              </a:extLst>
            </p:cNvPr>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121900" tIns="121900" rIns="121900" bIns="121900" anchor="ctr" anchorCtr="0">
              <a:noAutofit/>
            </a:bodyPr>
            <a:lstStyle/>
            <a:p>
              <a:endParaRPr sz="2400"/>
            </a:p>
          </p:txBody>
        </p:sp>
      </p:grpSp>
      <p:sp>
        <p:nvSpPr>
          <p:cNvPr id="16" name="Google Shape;252;p22">
            <a:extLst>
              <a:ext uri="{FF2B5EF4-FFF2-40B4-BE49-F238E27FC236}">
                <a16:creationId xmlns:a16="http://schemas.microsoft.com/office/drawing/2014/main" id="{AFFBB160-3E15-4F41-B5E5-C12F90E1F32D}"/>
              </a:ext>
            </a:extLst>
          </p:cNvPr>
          <p:cNvSpPr/>
          <p:nvPr/>
        </p:nvSpPr>
        <p:spPr>
          <a:xfrm>
            <a:off x="36392" y="1441143"/>
            <a:ext cx="12128312" cy="1775622"/>
          </a:xfrm>
          <a:prstGeom prst="rect">
            <a:avLst/>
          </a:prstGeom>
          <a:solidFill>
            <a:srgbClr val="F3F3F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lnSpc>
                <a:spcPct val="115000"/>
              </a:lnSpc>
              <a:spcBef>
                <a:spcPts val="0"/>
              </a:spcBef>
              <a:spcAft>
                <a:spcPts val="0"/>
              </a:spcAft>
              <a:buNone/>
            </a:pPr>
            <a:r>
              <a:rPr lang="en-US" sz="3600" b="1" i="1" dirty="0">
                <a:solidFill>
                  <a:srgbClr val="34A853"/>
                </a:solidFill>
                <a:latin typeface="Google Sans"/>
                <a:ea typeface="Google Sans"/>
                <a:cs typeface="Google Sans"/>
                <a:sym typeface="Google Sans"/>
              </a:rPr>
              <a:t>“ML Ops </a:t>
            </a:r>
            <a:r>
              <a:rPr lang="en-US" sz="3600" i="1" dirty="0">
                <a:solidFill>
                  <a:srgbClr val="34A853"/>
                </a:solidFill>
                <a:latin typeface="Google Sans"/>
                <a:ea typeface="Google Sans"/>
                <a:cs typeface="Google Sans"/>
                <a:sym typeface="Google Sans"/>
              </a:rPr>
              <a:t>is an </a:t>
            </a:r>
            <a:r>
              <a:rPr lang="en-US" sz="3600" b="1" i="1" dirty="0">
                <a:solidFill>
                  <a:srgbClr val="34A853"/>
                </a:solidFill>
                <a:latin typeface="Google Sans"/>
                <a:ea typeface="Google Sans"/>
                <a:cs typeface="Google Sans"/>
                <a:sym typeface="Google Sans"/>
              </a:rPr>
              <a:t>ML</a:t>
            </a:r>
            <a:r>
              <a:rPr lang="en-US" sz="3600" i="1" dirty="0">
                <a:solidFill>
                  <a:srgbClr val="34A853"/>
                </a:solidFill>
                <a:latin typeface="Google Sans"/>
                <a:ea typeface="Google Sans"/>
                <a:cs typeface="Google Sans"/>
                <a:sym typeface="Google Sans"/>
              </a:rPr>
              <a:t> engineering</a:t>
            </a:r>
            <a:r>
              <a:rPr lang="en-US" sz="3600" b="1" i="1" dirty="0">
                <a:solidFill>
                  <a:srgbClr val="34A853"/>
                </a:solidFill>
                <a:latin typeface="Google Sans"/>
                <a:ea typeface="Google Sans"/>
                <a:cs typeface="Google Sans"/>
                <a:sym typeface="Google Sans"/>
              </a:rPr>
              <a:t> </a:t>
            </a:r>
            <a:r>
              <a:rPr lang="en-US" sz="3600" i="1" dirty="0">
                <a:solidFill>
                  <a:srgbClr val="34A853"/>
                </a:solidFill>
                <a:latin typeface="Google Sans"/>
                <a:ea typeface="Google Sans"/>
                <a:cs typeface="Google Sans"/>
                <a:sym typeface="Google Sans"/>
              </a:rPr>
              <a:t>culture and practice that aims at</a:t>
            </a:r>
            <a:r>
              <a:rPr lang="en-US" sz="3600" b="1" i="1" dirty="0">
                <a:solidFill>
                  <a:srgbClr val="34A853"/>
                </a:solidFill>
                <a:latin typeface="Google Sans"/>
                <a:ea typeface="Google Sans"/>
                <a:cs typeface="Google Sans"/>
                <a:sym typeface="Google Sans"/>
              </a:rPr>
              <a:t> unifying ML development (Dev) </a:t>
            </a:r>
            <a:r>
              <a:rPr lang="en-US" sz="3600" i="1" dirty="0">
                <a:solidFill>
                  <a:srgbClr val="34A853"/>
                </a:solidFill>
                <a:latin typeface="Google Sans"/>
                <a:ea typeface="Google Sans"/>
                <a:cs typeface="Google Sans"/>
                <a:sym typeface="Google Sans"/>
              </a:rPr>
              <a:t>and </a:t>
            </a:r>
            <a:r>
              <a:rPr lang="en-US" sz="3600" b="1" i="1" dirty="0">
                <a:solidFill>
                  <a:srgbClr val="34A853"/>
                </a:solidFill>
                <a:latin typeface="Google Sans"/>
                <a:ea typeface="Google Sans"/>
                <a:cs typeface="Google Sans"/>
                <a:sym typeface="Google Sans"/>
              </a:rPr>
              <a:t>ML operation (Ops)”</a:t>
            </a:r>
          </a:p>
        </p:txBody>
      </p:sp>
    </p:spTree>
    <p:extLst>
      <p:ext uri="{BB962C8B-B14F-4D97-AF65-F5344CB8AC3E}">
        <p14:creationId xmlns:p14="http://schemas.microsoft.com/office/powerpoint/2010/main" val="2670041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3DB97E4-080F-4D12-9686-68DEF3AB9A5C}"/>
              </a:ext>
            </a:extLst>
          </p:cNvPr>
          <p:cNvSpPr txBox="1"/>
          <p:nvPr/>
        </p:nvSpPr>
        <p:spPr>
          <a:xfrm>
            <a:off x="4037518" y="1765124"/>
            <a:ext cx="7871791" cy="2970044"/>
          </a:xfrm>
          <a:prstGeom prst="rect">
            <a:avLst/>
          </a:prstGeom>
          <a:noFill/>
        </p:spPr>
        <p:txBody>
          <a:bodyPr wrap="square" rtlCol="0">
            <a:spAutoFit/>
          </a:bodyPr>
          <a:lstStyle/>
          <a:p>
            <a:r>
              <a:rPr lang="en-US" sz="2000" dirty="0"/>
              <a:t>Google Cloud Certified Professional Data Engineer &amp; Machine Learning Specialist.</a:t>
            </a:r>
          </a:p>
          <a:p>
            <a:endParaRPr lang="en-US" sz="900" dirty="0"/>
          </a:p>
          <a:p>
            <a:r>
              <a:rPr lang="en-US" sz="2000" dirty="0"/>
              <a:t>Karachi AI Certified Data Analyst &amp; Data Engineer, Working at Royal Cyber Inc. as a Data Engineer.</a:t>
            </a:r>
          </a:p>
          <a:p>
            <a:endParaRPr lang="en-US" sz="900" dirty="0"/>
          </a:p>
          <a:p>
            <a:r>
              <a:rPr lang="en-US" sz="2000" dirty="0"/>
              <a:t>Previously worked as Machine Learning and Computer Vision Engineer.</a:t>
            </a:r>
          </a:p>
          <a:p>
            <a:endParaRPr lang="en-US" sz="900" dirty="0"/>
          </a:p>
          <a:p>
            <a:r>
              <a:rPr lang="en-US" sz="2000" dirty="0"/>
              <a:t>3+ Years of industrial experience, Responsible for designing, building and operationalizing large-scale enterprise data solutions and application on Google Cloud Platform.</a:t>
            </a:r>
          </a:p>
        </p:txBody>
      </p:sp>
      <p:pic>
        <p:nvPicPr>
          <p:cNvPr id="6" name="Picture 5">
            <a:extLst>
              <a:ext uri="{FF2B5EF4-FFF2-40B4-BE49-F238E27FC236}">
                <a16:creationId xmlns:a16="http://schemas.microsoft.com/office/drawing/2014/main" id="{8A52B698-FEEA-4C19-B4BE-E542E51E07E2}"/>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9883" b="99832" l="2215" r="89949"/>
                    </a14:imgEffect>
                  </a14:imgLayer>
                </a14:imgProps>
              </a:ext>
              <a:ext uri="{28A0092B-C50C-407E-A947-70E740481C1C}">
                <a14:useLocalDpi xmlns:a14="http://schemas.microsoft.com/office/drawing/2010/main" val="0"/>
              </a:ext>
            </a:extLst>
          </a:blip>
          <a:stretch>
            <a:fillRect/>
          </a:stretch>
        </p:blipFill>
        <p:spPr>
          <a:xfrm>
            <a:off x="617526" y="980528"/>
            <a:ext cx="2671073" cy="2718023"/>
          </a:xfrm>
          <a:prstGeom prst="rect">
            <a:avLst/>
          </a:prstGeom>
        </p:spPr>
      </p:pic>
      <p:sp>
        <p:nvSpPr>
          <p:cNvPr id="7" name="TextBox 6">
            <a:extLst>
              <a:ext uri="{FF2B5EF4-FFF2-40B4-BE49-F238E27FC236}">
                <a16:creationId xmlns:a16="http://schemas.microsoft.com/office/drawing/2014/main" id="{D84710D8-491D-466B-B162-8D30EBC91E7F}"/>
              </a:ext>
            </a:extLst>
          </p:cNvPr>
          <p:cNvSpPr txBox="1"/>
          <p:nvPr/>
        </p:nvSpPr>
        <p:spPr>
          <a:xfrm>
            <a:off x="390130" y="3989981"/>
            <a:ext cx="4284170" cy="2277547"/>
          </a:xfrm>
          <a:prstGeom prst="rect">
            <a:avLst/>
          </a:prstGeom>
          <a:noFill/>
        </p:spPr>
        <p:txBody>
          <a:bodyPr wrap="square" rtlCol="0">
            <a:spAutoFit/>
          </a:bodyPr>
          <a:lstStyle/>
          <a:p>
            <a:r>
              <a:rPr lang="en-US" sz="3200" b="1" dirty="0">
                <a:solidFill>
                  <a:schemeClr val="bg2">
                    <a:lumMod val="25000"/>
                  </a:schemeClr>
                </a:solidFill>
                <a:latin typeface="Google Sans Medium" panose="020B0604020202020204" charset="0"/>
              </a:rPr>
              <a:t>Mustafa Ali Mir</a:t>
            </a:r>
          </a:p>
          <a:p>
            <a:r>
              <a:rPr lang="en-US" dirty="0">
                <a:solidFill>
                  <a:schemeClr val="bg2">
                    <a:lumMod val="25000"/>
                  </a:schemeClr>
                </a:solidFill>
                <a:latin typeface="Google Sans Medium" panose="020B0604020202020204" charset="0"/>
              </a:rPr>
              <a:t>Data Engineer GCP</a:t>
            </a:r>
          </a:p>
          <a:p>
            <a:r>
              <a:rPr lang="en-US" dirty="0">
                <a:solidFill>
                  <a:schemeClr val="bg2">
                    <a:lumMod val="25000"/>
                  </a:schemeClr>
                </a:solidFill>
                <a:latin typeface="Google Sans Medium" panose="020B0604020202020204" charset="0"/>
              </a:rPr>
              <a:t>Google Cloud Partner – Royal Cyber</a:t>
            </a:r>
          </a:p>
          <a:p>
            <a:r>
              <a:rPr lang="en-US" dirty="0">
                <a:solidFill>
                  <a:schemeClr val="bg2">
                    <a:lumMod val="25000"/>
                  </a:schemeClr>
                </a:solidFill>
                <a:latin typeface="Google Sans Medium" panose="020B0604020202020204" charset="0"/>
              </a:rPr>
              <a:t>Speaker @ Karachi AI, AI Summit, SSUET</a:t>
            </a:r>
          </a:p>
          <a:p>
            <a:r>
              <a:rPr lang="en-US" sz="2000" dirty="0">
                <a:latin typeface="Google Sans Medium" panose="020B0604020202020204" charset="0"/>
                <a:hlinkClick r:id="rId4"/>
              </a:rPr>
              <a:t>engr.mustafa.ali.mir@gmail.com</a:t>
            </a:r>
            <a:endParaRPr lang="en-US" sz="2000" dirty="0">
              <a:latin typeface="Google Sans Medium" panose="020B0604020202020204" charset="0"/>
            </a:endParaRPr>
          </a:p>
          <a:p>
            <a:r>
              <a:rPr lang="en-US" sz="2000" dirty="0">
                <a:latin typeface="Google Sans Medium" panose="020B0604020202020204" charset="0"/>
                <a:hlinkClick r:id="rId5"/>
              </a:rPr>
              <a:t>linkedin.com/in/mustafaali96/</a:t>
            </a:r>
            <a:endParaRPr lang="en-US" sz="2000" dirty="0">
              <a:latin typeface="Google Sans Medium" panose="020B0604020202020204" charset="0"/>
            </a:endParaRPr>
          </a:p>
          <a:p>
            <a:endParaRPr lang="en-US" sz="1600" dirty="0">
              <a:latin typeface="Google Sans Medium" panose="020B0604020202020204" charset="0"/>
            </a:endParaRPr>
          </a:p>
        </p:txBody>
      </p:sp>
      <p:sp>
        <p:nvSpPr>
          <p:cNvPr id="8" name="TextBox 7">
            <a:extLst>
              <a:ext uri="{FF2B5EF4-FFF2-40B4-BE49-F238E27FC236}">
                <a16:creationId xmlns:a16="http://schemas.microsoft.com/office/drawing/2014/main" id="{51716317-9FF8-4005-BC7F-97AB339C9D49}"/>
              </a:ext>
            </a:extLst>
          </p:cNvPr>
          <p:cNvSpPr txBox="1"/>
          <p:nvPr/>
        </p:nvSpPr>
        <p:spPr>
          <a:xfrm>
            <a:off x="5113480" y="237476"/>
            <a:ext cx="1965039" cy="646331"/>
          </a:xfrm>
          <a:prstGeom prst="rect">
            <a:avLst/>
          </a:prstGeom>
          <a:noFill/>
        </p:spPr>
        <p:txBody>
          <a:bodyPr wrap="square" rtlCol="0">
            <a:spAutoFit/>
          </a:bodyPr>
          <a:lstStyle/>
          <a:p>
            <a:r>
              <a:rPr lang="en-US" sz="3600" b="1" dirty="0"/>
              <a:t>Echo Me</a:t>
            </a:r>
          </a:p>
        </p:txBody>
      </p:sp>
      <p:sp>
        <p:nvSpPr>
          <p:cNvPr id="10" name="Google Shape;3856;p436">
            <a:extLst>
              <a:ext uri="{FF2B5EF4-FFF2-40B4-BE49-F238E27FC236}">
                <a16:creationId xmlns:a16="http://schemas.microsoft.com/office/drawing/2014/main" id="{8D1EF1FA-8E00-42FF-B81F-A199501058A2}"/>
              </a:ext>
            </a:extLst>
          </p:cNvPr>
          <p:cNvSpPr/>
          <p:nvPr/>
        </p:nvSpPr>
        <p:spPr>
          <a:xfrm>
            <a:off x="13648" y="2526600"/>
            <a:ext cx="148200" cy="1804800"/>
          </a:xfrm>
          <a:prstGeom prst="rect">
            <a:avLst/>
          </a:prstGeom>
          <a:solidFill>
            <a:srgbClr val="CEE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3858;p436">
            <a:extLst>
              <a:ext uri="{FF2B5EF4-FFF2-40B4-BE49-F238E27FC236}">
                <a16:creationId xmlns:a16="http://schemas.microsoft.com/office/drawing/2014/main" id="{427F5869-B008-4124-9CEC-22D691A5DC4C}"/>
              </a:ext>
            </a:extLst>
          </p:cNvPr>
          <p:cNvPicPr preferRelativeResize="0"/>
          <p:nvPr/>
        </p:nvPicPr>
        <p:blipFill>
          <a:blip r:embed="rId6">
            <a:alphaModFix/>
          </a:blip>
          <a:stretch>
            <a:fillRect/>
          </a:stretch>
        </p:blipFill>
        <p:spPr>
          <a:xfrm>
            <a:off x="3377562" y="6389196"/>
            <a:ext cx="1056636" cy="288004"/>
          </a:xfrm>
          <a:prstGeom prst="rect">
            <a:avLst/>
          </a:prstGeom>
          <a:noFill/>
          <a:ln>
            <a:noFill/>
          </a:ln>
        </p:spPr>
      </p:pic>
      <p:pic>
        <p:nvPicPr>
          <p:cNvPr id="14" name="Picture 13">
            <a:extLst>
              <a:ext uri="{FF2B5EF4-FFF2-40B4-BE49-F238E27FC236}">
                <a16:creationId xmlns:a16="http://schemas.microsoft.com/office/drawing/2014/main" id="{A6C94EFD-53FB-4969-B21C-1F46DCD2C600}"/>
              </a:ext>
            </a:extLst>
          </p:cNvPr>
          <p:cNvPicPr>
            <a:picLocks noChangeAspect="1"/>
          </p:cNvPicPr>
          <p:nvPr/>
        </p:nvPicPr>
        <p:blipFill>
          <a:blip r:embed="rId7"/>
          <a:stretch>
            <a:fillRect/>
          </a:stretch>
        </p:blipFill>
        <p:spPr>
          <a:xfrm>
            <a:off x="1817936" y="6364809"/>
            <a:ext cx="1321118" cy="360305"/>
          </a:xfrm>
          <a:prstGeom prst="rect">
            <a:avLst/>
          </a:prstGeom>
        </p:spPr>
      </p:pic>
      <p:grpSp>
        <p:nvGrpSpPr>
          <p:cNvPr id="12" name="Google Shape;4537;p468">
            <a:extLst>
              <a:ext uri="{FF2B5EF4-FFF2-40B4-BE49-F238E27FC236}">
                <a16:creationId xmlns:a16="http://schemas.microsoft.com/office/drawing/2014/main" id="{24127487-97C4-4F99-AAE9-24F154870751}"/>
              </a:ext>
            </a:extLst>
          </p:cNvPr>
          <p:cNvGrpSpPr/>
          <p:nvPr/>
        </p:nvGrpSpPr>
        <p:grpSpPr>
          <a:xfrm>
            <a:off x="279168" y="6292029"/>
            <a:ext cx="1538768" cy="505864"/>
            <a:chOff x="1325450" y="2304375"/>
            <a:chExt cx="1956061" cy="643048"/>
          </a:xfrm>
        </p:grpSpPr>
        <p:grpSp>
          <p:nvGrpSpPr>
            <p:cNvPr id="13" name="Google Shape;4538;p468">
              <a:extLst>
                <a:ext uri="{FF2B5EF4-FFF2-40B4-BE49-F238E27FC236}">
                  <a16:creationId xmlns:a16="http://schemas.microsoft.com/office/drawing/2014/main" id="{2FFF8074-1293-4FB6-8A28-15CA4BC30D1A}"/>
                </a:ext>
              </a:extLst>
            </p:cNvPr>
            <p:cNvGrpSpPr/>
            <p:nvPr/>
          </p:nvGrpSpPr>
          <p:grpSpPr>
            <a:xfrm>
              <a:off x="1532144" y="2517656"/>
              <a:ext cx="1543000" cy="273170"/>
              <a:chOff x="1532144" y="2517656"/>
              <a:chExt cx="1543000" cy="273170"/>
            </a:xfrm>
          </p:grpSpPr>
          <p:sp>
            <p:nvSpPr>
              <p:cNvPr id="18" name="Google Shape;4539;p468">
                <a:extLst>
                  <a:ext uri="{FF2B5EF4-FFF2-40B4-BE49-F238E27FC236}">
                    <a16:creationId xmlns:a16="http://schemas.microsoft.com/office/drawing/2014/main" id="{C7C04209-3F17-4664-B902-AD1031D954AA}"/>
                  </a:ext>
                </a:extLst>
              </p:cNvPr>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nvGrpSpPr>
              <p:cNvPr id="19" name="Google Shape;4540;p468">
                <a:extLst>
                  <a:ext uri="{FF2B5EF4-FFF2-40B4-BE49-F238E27FC236}">
                    <a16:creationId xmlns:a16="http://schemas.microsoft.com/office/drawing/2014/main" id="{DD7FF423-BA7B-4BAC-B71D-1C30DB9707BD}"/>
                  </a:ext>
                </a:extLst>
              </p:cNvPr>
              <p:cNvGrpSpPr/>
              <p:nvPr/>
            </p:nvGrpSpPr>
            <p:grpSpPr>
              <a:xfrm>
                <a:off x="2430468" y="2536041"/>
                <a:ext cx="644676" cy="193720"/>
                <a:chOff x="2430468" y="2536041"/>
                <a:chExt cx="644676" cy="193720"/>
              </a:xfrm>
            </p:grpSpPr>
            <p:sp>
              <p:nvSpPr>
                <p:cNvPr id="20" name="Google Shape;4541;p468">
                  <a:extLst>
                    <a:ext uri="{FF2B5EF4-FFF2-40B4-BE49-F238E27FC236}">
                      <a16:creationId xmlns:a16="http://schemas.microsoft.com/office/drawing/2014/main" id="{6D5B7635-E328-46BA-ACE6-19AD5D60AD78}"/>
                    </a:ext>
                  </a:extLst>
                </p:cNvPr>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21" name="Google Shape;4542;p468">
                  <a:extLst>
                    <a:ext uri="{FF2B5EF4-FFF2-40B4-BE49-F238E27FC236}">
                      <a16:creationId xmlns:a16="http://schemas.microsoft.com/office/drawing/2014/main" id="{6EBEE504-0C45-47A5-A0EA-7D65F0EAFDED}"/>
                    </a:ext>
                  </a:extLst>
                </p:cNvPr>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22" name="Google Shape;4543;p468">
                  <a:extLst>
                    <a:ext uri="{FF2B5EF4-FFF2-40B4-BE49-F238E27FC236}">
                      <a16:creationId xmlns:a16="http://schemas.microsoft.com/office/drawing/2014/main" id="{78042CFD-AD6D-4055-A880-250B0F0E3F6C}"/>
                    </a:ext>
                  </a:extLst>
                </p:cNvPr>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23" name="Google Shape;4544;p468">
                  <a:extLst>
                    <a:ext uri="{FF2B5EF4-FFF2-40B4-BE49-F238E27FC236}">
                      <a16:creationId xmlns:a16="http://schemas.microsoft.com/office/drawing/2014/main" id="{73739F95-906C-422A-B8DA-74484A555ADB}"/>
                    </a:ext>
                  </a:extLst>
                </p:cNvPr>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24" name="Google Shape;4545;p468">
                  <a:extLst>
                    <a:ext uri="{FF2B5EF4-FFF2-40B4-BE49-F238E27FC236}">
                      <a16:creationId xmlns:a16="http://schemas.microsoft.com/office/drawing/2014/main" id="{84256FEF-1AED-4546-8D00-716878C9035E}"/>
                    </a:ext>
                  </a:extLst>
                </p:cNvPr>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grpSp>
        <p:sp>
          <p:nvSpPr>
            <p:cNvPr id="17" name="Google Shape;4546;p468">
              <a:extLst>
                <a:ext uri="{FF2B5EF4-FFF2-40B4-BE49-F238E27FC236}">
                  <a16:creationId xmlns:a16="http://schemas.microsoft.com/office/drawing/2014/main" id="{AA8B6413-56E8-41F5-8249-242E551D9465}"/>
                </a:ext>
              </a:extLst>
            </p:cNvPr>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121900" tIns="121900" rIns="121900" bIns="121900" anchor="ctr" anchorCtr="0">
              <a:noAutofit/>
            </a:bodyPr>
            <a:lstStyle/>
            <a:p>
              <a:endParaRPr sz="2400"/>
            </a:p>
          </p:txBody>
        </p:sp>
      </p:grpSp>
      <p:pic>
        <p:nvPicPr>
          <p:cNvPr id="5" name="Picture 4">
            <a:extLst>
              <a:ext uri="{FF2B5EF4-FFF2-40B4-BE49-F238E27FC236}">
                <a16:creationId xmlns:a16="http://schemas.microsoft.com/office/drawing/2014/main" id="{1DB63F99-82CB-4560-B145-D63235B2BD72}"/>
              </a:ext>
            </a:extLst>
          </p:cNvPr>
          <p:cNvPicPr>
            <a:picLocks noChangeAspect="1"/>
          </p:cNvPicPr>
          <p:nvPr/>
        </p:nvPicPr>
        <p:blipFill>
          <a:blip r:embed="rId8"/>
          <a:stretch>
            <a:fillRect/>
          </a:stretch>
        </p:blipFill>
        <p:spPr>
          <a:xfrm>
            <a:off x="27926" y="31096"/>
            <a:ext cx="1133475" cy="1447800"/>
          </a:xfrm>
          <a:prstGeom prst="rect">
            <a:avLst/>
          </a:prstGeom>
        </p:spPr>
      </p:pic>
      <p:cxnSp>
        <p:nvCxnSpPr>
          <p:cNvPr id="25" name="Google Shape;3961;p442">
            <a:extLst>
              <a:ext uri="{FF2B5EF4-FFF2-40B4-BE49-F238E27FC236}">
                <a16:creationId xmlns:a16="http://schemas.microsoft.com/office/drawing/2014/main" id="{9F8B03D1-0EAF-4E62-A5B5-8DCEA8C4D7F3}"/>
              </a:ext>
            </a:extLst>
          </p:cNvPr>
          <p:cNvCxnSpPr>
            <a:cxnSpLocks/>
          </p:cNvCxnSpPr>
          <p:nvPr/>
        </p:nvCxnSpPr>
        <p:spPr>
          <a:xfrm flipH="1">
            <a:off x="1116539" y="618339"/>
            <a:ext cx="3780645" cy="0"/>
          </a:xfrm>
          <a:prstGeom prst="straightConnector1">
            <a:avLst/>
          </a:prstGeom>
          <a:noFill/>
          <a:ln w="9525" cap="flat" cmpd="sng">
            <a:solidFill>
              <a:schemeClr val="dk2"/>
            </a:solidFill>
            <a:prstDash val="solid"/>
            <a:round/>
            <a:headEnd type="none" w="med" len="med"/>
            <a:tailEnd type="none" w="med" len="med"/>
          </a:ln>
        </p:spPr>
      </p:cxnSp>
      <p:pic>
        <p:nvPicPr>
          <p:cNvPr id="26" name="Google Shape;3962;p442">
            <a:extLst>
              <a:ext uri="{FF2B5EF4-FFF2-40B4-BE49-F238E27FC236}">
                <a16:creationId xmlns:a16="http://schemas.microsoft.com/office/drawing/2014/main" id="{AA4F4423-9DA4-4C37-93F0-95BB41ABC0D2}"/>
              </a:ext>
            </a:extLst>
          </p:cNvPr>
          <p:cNvPicPr preferRelativeResize="0"/>
          <p:nvPr/>
        </p:nvPicPr>
        <p:blipFill rotWithShape="1">
          <a:blip r:embed="rId9">
            <a:alphaModFix/>
          </a:blip>
          <a:srcRect l="45395" t="43194" r="44053" b="42163"/>
          <a:stretch/>
        </p:blipFill>
        <p:spPr>
          <a:xfrm>
            <a:off x="4633356" y="305714"/>
            <a:ext cx="485600" cy="673825"/>
          </a:xfrm>
          <a:prstGeom prst="rect">
            <a:avLst/>
          </a:prstGeom>
          <a:noFill/>
          <a:ln>
            <a:noFill/>
          </a:ln>
        </p:spPr>
      </p:pic>
      <p:pic>
        <p:nvPicPr>
          <p:cNvPr id="27" name="Google Shape;66;p16">
            <a:extLst>
              <a:ext uri="{FF2B5EF4-FFF2-40B4-BE49-F238E27FC236}">
                <a16:creationId xmlns:a16="http://schemas.microsoft.com/office/drawing/2014/main" id="{6E2A5732-3DB1-48DF-93F3-BFCB1BC04283}"/>
              </a:ext>
            </a:extLst>
          </p:cNvPr>
          <p:cNvPicPr preferRelativeResize="0"/>
          <p:nvPr/>
        </p:nvPicPr>
        <p:blipFill>
          <a:blip r:embed="rId10">
            <a:alphaModFix/>
          </a:blip>
          <a:stretch>
            <a:fillRect/>
          </a:stretch>
        </p:blipFill>
        <p:spPr>
          <a:xfrm>
            <a:off x="10636664" y="5334853"/>
            <a:ext cx="1459975" cy="1463040"/>
          </a:xfrm>
          <a:prstGeom prst="rect">
            <a:avLst/>
          </a:prstGeom>
          <a:noFill/>
          <a:ln>
            <a:noFill/>
          </a:ln>
        </p:spPr>
      </p:pic>
    </p:spTree>
    <p:extLst>
      <p:ext uri="{BB962C8B-B14F-4D97-AF65-F5344CB8AC3E}">
        <p14:creationId xmlns:p14="http://schemas.microsoft.com/office/powerpoint/2010/main" val="1190057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5088B9-2DD2-43DC-B9B7-61E849B15843}"/>
              </a:ext>
            </a:extLst>
          </p:cNvPr>
          <p:cNvSpPr txBox="1"/>
          <p:nvPr/>
        </p:nvSpPr>
        <p:spPr>
          <a:xfrm>
            <a:off x="640456" y="1525811"/>
            <a:ext cx="11042028" cy="4339650"/>
          </a:xfrm>
          <a:prstGeom prst="rect">
            <a:avLst/>
          </a:prstGeom>
          <a:noFill/>
        </p:spPr>
        <p:txBody>
          <a:bodyPr wrap="square" rtlCol="0">
            <a:spAutoFit/>
          </a:bodyPr>
          <a:lstStyle/>
          <a:p>
            <a:pPr marL="342900" indent="-342900" algn="l" fontAlgn="auto">
              <a:buFont typeface="+mj-lt"/>
              <a:buAutoNum type="arabicPeriod"/>
            </a:pPr>
            <a:r>
              <a:rPr lang="en-US" sz="2800" b="1" i="0" dirty="0">
                <a:solidFill>
                  <a:srgbClr val="0B5394"/>
                </a:solidFill>
                <a:effectLst/>
                <a:latin typeface="Source Serif Pro" panose="02040603050405020204" pitchFamily="18" charset="0"/>
              </a:rPr>
              <a:t>Data Management</a:t>
            </a:r>
            <a:r>
              <a:rPr lang="en-US" sz="2800" b="0" i="0" dirty="0">
                <a:effectLst/>
                <a:latin typeface="Source Serif Pro" panose="02040603050405020204" pitchFamily="18" charset="0"/>
              </a:rPr>
              <a:t> All ML focused tasks to explore, manage and create data(sets).</a:t>
            </a:r>
          </a:p>
          <a:p>
            <a:pPr marL="342900" indent="-342900" algn="l" fontAlgn="auto">
              <a:buFont typeface="+mj-lt"/>
              <a:buAutoNum type="arabicPeriod"/>
            </a:pPr>
            <a:endParaRPr lang="en-US" sz="800" b="0" i="0" dirty="0">
              <a:effectLst/>
              <a:latin typeface="Source Serif Pro" panose="02040603050405020204" pitchFamily="18" charset="0"/>
            </a:endParaRPr>
          </a:p>
          <a:p>
            <a:pPr marL="342900" indent="-342900" algn="l" fontAlgn="auto">
              <a:buFont typeface="+mj-lt"/>
              <a:buAutoNum type="arabicPeriod"/>
            </a:pPr>
            <a:r>
              <a:rPr lang="en-US" sz="2800" b="1" i="0" dirty="0">
                <a:solidFill>
                  <a:srgbClr val="0B5394"/>
                </a:solidFill>
                <a:effectLst/>
                <a:latin typeface="Source Serif Pro" panose="02040603050405020204" pitchFamily="18" charset="0"/>
              </a:rPr>
              <a:t>Modelling</a:t>
            </a:r>
            <a:r>
              <a:rPr lang="en-US" sz="2800" b="1" i="0" dirty="0">
                <a:effectLst/>
                <a:latin typeface="Source Serif Pro" panose="02040603050405020204" pitchFamily="18" charset="0"/>
              </a:rPr>
              <a:t> </a:t>
            </a:r>
            <a:r>
              <a:rPr lang="en-US" sz="2800" b="0" i="0" dirty="0">
                <a:effectLst/>
                <a:latin typeface="Source Serif Pro" panose="02040603050405020204" pitchFamily="18" charset="0"/>
              </a:rPr>
              <a:t>All pipeline related tasks from data processing to trained model validation.</a:t>
            </a:r>
          </a:p>
          <a:p>
            <a:pPr marL="342900" indent="-342900" algn="l" fontAlgn="auto">
              <a:buFont typeface="+mj-lt"/>
              <a:buAutoNum type="arabicPeriod"/>
            </a:pPr>
            <a:endParaRPr lang="en-US" sz="800" b="0" i="0" dirty="0">
              <a:effectLst/>
              <a:latin typeface="Source Serif Pro" panose="02040603050405020204" pitchFamily="18" charset="0"/>
            </a:endParaRPr>
          </a:p>
          <a:p>
            <a:pPr marL="342900" indent="-342900" algn="l" fontAlgn="auto">
              <a:buFont typeface="+mj-lt"/>
              <a:buAutoNum type="arabicPeriod"/>
            </a:pPr>
            <a:r>
              <a:rPr lang="en-US" sz="2800" b="1" i="0" dirty="0">
                <a:solidFill>
                  <a:srgbClr val="0B5394"/>
                </a:solidFill>
                <a:effectLst/>
                <a:latin typeface="Source Serif Pro" panose="02040603050405020204" pitchFamily="18" charset="0"/>
              </a:rPr>
              <a:t>Continuous Deployment</a:t>
            </a:r>
            <a:r>
              <a:rPr lang="en-US" sz="2800" b="1" i="0" dirty="0">
                <a:effectLst/>
                <a:latin typeface="Source Serif Pro" panose="02040603050405020204" pitchFamily="18" charset="0"/>
              </a:rPr>
              <a:t> </a:t>
            </a:r>
            <a:r>
              <a:rPr lang="en-US" sz="2800" b="0" i="0" dirty="0">
                <a:effectLst/>
                <a:latin typeface="Source Serif Pro" panose="02040603050405020204" pitchFamily="18" charset="0"/>
              </a:rPr>
              <a:t>All tasks related to the "Ops" part of MLOps - launching, monitoring and securing productive models.</a:t>
            </a:r>
          </a:p>
          <a:p>
            <a:pPr marL="342900" indent="-342900" algn="l" fontAlgn="auto">
              <a:buFont typeface="+mj-lt"/>
              <a:buAutoNum type="arabicPeriod"/>
            </a:pPr>
            <a:endParaRPr lang="en-US" sz="800" b="0" i="0" dirty="0">
              <a:effectLst/>
              <a:latin typeface="Source Serif Pro" panose="02040603050405020204" pitchFamily="18" charset="0"/>
            </a:endParaRPr>
          </a:p>
          <a:p>
            <a:pPr marL="342900" indent="-342900" algn="l" fontAlgn="auto">
              <a:buFont typeface="+mj-lt"/>
              <a:buAutoNum type="arabicPeriod"/>
            </a:pPr>
            <a:r>
              <a:rPr lang="en-US" sz="2800" b="1" i="0" dirty="0">
                <a:solidFill>
                  <a:srgbClr val="0B5394"/>
                </a:solidFill>
                <a:effectLst/>
                <a:latin typeface="Source Serif Pro" panose="02040603050405020204" pitchFamily="18" charset="0"/>
              </a:rPr>
              <a:t>Computing &amp; Resources</a:t>
            </a:r>
            <a:r>
              <a:rPr lang="en-US" sz="2800" b="1" i="0" dirty="0">
                <a:effectLst/>
                <a:latin typeface="Source Serif Pro" panose="02040603050405020204" pitchFamily="18" charset="0"/>
              </a:rPr>
              <a:t> </a:t>
            </a:r>
            <a:r>
              <a:rPr lang="en-US" sz="2800" b="0" i="0" dirty="0">
                <a:effectLst/>
                <a:latin typeface="Source Serif Pro" panose="02040603050405020204" pitchFamily="18" charset="0"/>
              </a:rPr>
              <a:t>All activities and functions related to computing and resource management.</a:t>
            </a:r>
          </a:p>
          <a:p>
            <a:pPr marL="342900" indent="-342900">
              <a:buFont typeface="+mj-lt"/>
              <a:buAutoNum type="arabicPeriod"/>
            </a:pPr>
            <a:endParaRPr lang="en-US" sz="2800" dirty="0"/>
          </a:p>
        </p:txBody>
      </p:sp>
      <p:sp>
        <p:nvSpPr>
          <p:cNvPr id="3" name="TextBox 2">
            <a:extLst>
              <a:ext uri="{FF2B5EF4-FFF2-40B4-BE49-F238E27FC236}">
                <a16:creationId xmlns:a16="http://schemas.microsoft.com/office/drawing/2014/main" id="{2716BC9F-410C-4B83-B6B0-08A16ECA2466}"/>
              </a:ext>
            </a:extLst>
          </p:cNvPr>
          <p:cNvSpPr txBox="1"/>
          <p:nvPr/>
        </p:nvSpPr>
        <p:spPr>
          <a:xfrm>
            <a:off x="490330" y="305663"/>
            <a:ext cx="9713844" cy="769441"/>
          </a:xfrm>
          <a:prstGeom prst="rect">
            <a:avLst/>
          </a:prstGeom>
          <a:noFill/>
        </p:spPr>
        <p:txBody>
          <a:bodyPr wrap="square" rtlCol="0">
            <a:spAutoFit/>
          </a:bodyPr>
          <a:lstStyle/>
          <a:p>
            <a:pPr algn="l" fontAlgn="auto"/>
            <a:r>
              <a:rPr lang="en-US" sz="4400" b="1" i="0" dirty="0">
                <a:effectLst/>
                <a:latin typeface="Source Serif Pro" panose="020B0604020202020204" pitchFamily="18" charset="0"/>
              </a:rPr>
              <a:t>The MLOps life cycle</a:t>
            </a:r>
          </a:p>
        </p:txBody>
      </p:sp>
      <p:pic>
        <p:nvPicPr>
          <p:cNvPr id="4" name="Google Shape;3858;p436">
            <a:extLst>
              <a:ext uri="{FF2B5EF4-FFF2-40B4-BE49-F238E27FC236}">
                <a16:creationId xmlns:a16="http://schemas.microsoft.com/office/drawing/2014/main" id="{F678624E-385F-40C6-AF94-6322C5AB453B}"/>
              </a:ext>
            </a:extLst>
          </p:cNvPr>
          <p:cNvPicPr preferRelativeResize="0"/>
          <p:nvPr/>
        </p:nvPicPr>
        <p:blipFill>
          <a:blip r:embed="rId3">
            <a:alphaModFix/>
          </a:blip>
          <a:stretch>
            <a:fillRect/>
          </a:stretch>
        </p:blipFill>
        <p:spPr>
          <a:xfrm>
            <a:off x="3377562" y="6389196"/>
            <a:ext cx="1056636" cy="288004"/>
          </a:xfrm>
          <a:prstGeom prst="rect">
            <a:avLst/>
          </a:prstGeom>
          <a:noFill/>
          <a:ln>
            <a:noFill/>
          </a:ln>
        </p:spPr>
      </p:pic>
      <p:pic>
        <p:nvPicPr>
          <p:cNvPr id="5" name="Picture 4">
            <a:extLst>
              <a:ext uri="{FF2B5EF4-FFF2-40B4-BE49-F238E27FC236}">
                <a16:creationId xmlns:a16="http://schemas.microsoft.com/office/drawing/2014/main" id="{C96E31E1-9153-4170-A806-BAAA0FBC7B70}"/>
              </a:ext>
            </a:extLst>
          </p:cNvPr>
          <p:cNvPicPr>
            <a:picLocks noChangeAspect="1"/>
          </p:cNvPicPr>
          <p:nvPr/>
        </p:nvPicPr>
        <p:blipFill>
          <a:blip r:embed="rId4"/>
          <a:stretch>
            <a:fillRect/>
          </a:stretch>
        </p:blipFill>
        <p:spPr>
          <a:xfrm>
            <a:off x="1817936" y="6364809"/>
            <a:ext cx="1321118" cy="360305"/>
          </a:xfrm>
          <a:prstGeom prst="rect">
            <a:avLst/>
          </a:prstGeom>
        </p:spPr>
      </p:pic>
      <p:grpSp>
        <p:nvGrpSpPr>
          <p:cNvPr id="6" name="Google Shape;4537;p468">
            <a:extLst>
              <a:ext uri="{FF2B5EF4-FFF2-40B4-BE49-F238E27FC236}">
                <a16:creationId xmlns:a16="http://schemas.microsoft.com/office/drawing/2014/main" id="{C3839546-63C3-42DA-A590-1F09CBEE9705}"/>
              </a:ext>
            </a:extLst>
          </p:cNvPr>
          <p:cNvGrpSpPr/>
          <p:nvPr/>
        </p:nvGrpSpPr>
        <p:grpSpPr>
          <a:xfrm>
            <a:off x="279168" y="6292029"/>
            <a:ext cx="1538768" cy="505864"/>
            <a:chOff x="1325450" y="2304375"/>
            <a:chExt cx="1956061" cy="643048"/>
          </a:xfrm>
        </p:grpSpPr>
        <p:grpSp>
          <p:nvGrpSpPr>
            <p:cNvPr id="7" name="Google Shape;4538;p468">
              <a:extLst>
                <a:ext uri="{FF2B5EF4-FFF2-40B4-BE49-F238E27FC236}">
                  <a16:creationId xmlns:a16="http://schemas.microsoft.com/office/drawing/2014/main" id="{00DBD264-B3DE-4DAD-A9E8-BC50599BBE0E}"/>
                </a:ext>
              </a:extLst>
            </p:cNvPr>
            <p:cNvGrpSpPr/>
            <p:nvPr/>
          </p:nvGrpSpPr>
          <p:grpSpPr>
            <a:xfrm>
              <a:off x="1532144" y="2517656"/>
              <a:ext cx="1543000" cy="273170"/>
              <a:chOff x="1532144" y="2517656"/>
              <a:chExt cx="1543000" cy="273170"/>
            </a:xfrm>
          </p:grpSpPr>
          <p:sp>
            <p:nvSpPr>
              <p:cNvPr id="9" name="Google Shape;4539;p468">
                <a:extLst>
                  <a:ext uri="{FF2B5EF4-FFF2-40B4-BE49-F238E27FC236}">
                    <a16:creationId xmlns:a16="http://schemas.microsoft.com/office/drawing/2014/main" id="{2D03E9A9-5FC6-4913-9942-56E2303577DE}"/>
                  </a:ext>
                </a:extLst>
              </p:cNvPr>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nvGrpSpPr>
              <p:cNvPr id="10" name="Google Shape;4540;p468">
                <a:extLst>
                  <a:ext uri="{FF2B5EF4-FFF2-40B4-BE49-F238E27FC236}">
                    <a16:creationId xmlns:a16="http://schemas.microsoft.com/office/drawing/2014/main" id="{052D3FAC-08F5-47E8-A8E1-97169B1071D8}"/>
                  </a:ext>
                </a:extLst>
              </p:cNvPr>
              <p:cNvGrpSpPr/>
              <p:nvPr/>
            </p:nvGrpSpPr>
            <p:grpSpPr>
              <a:xfrm>
                <a:off x="2430468" y="2536041"/>
                <a:ext cx="644676" cy="193720"/>
                <a:chOff x="2430468" y="2536041"/>
                <a:chExt cx="644676" cy="193720"/>
              </a:xfrm>
            </p:grpSpPr>
            <p:sp>
              <p:nvSpPr>
                <p:cNvPr id="11" name="Google Shape;4541;p468">
                  <a:extLst>
                    <a:ext uri="{FF2B5EF4-FFF2-40B4-BE49-F238E27FC236}">
                      <a16:creationId xmlns:a16="http://schemas.microsoft.com/office/drawing/2014/main" id="{E8E1E424-1D54-45E7-AB53-271FEE1A0DE7}"/>
                    </a:ext>
                  </a:extLst>
                </p:cNvPr>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2" name="Google Shape;4542;p468">
                  <a:extLst>
                    <a:ext uri="{FF2B5EF4-FFF2-40B4-BE49-F238E27FC236}">
                      <a16:creationId xmlns:a16="http://schemas.microsoft.com/office/drawing/2014/main" id="{A880E997-AEB6-4FF1-84E6-A68E1A9467E6}"/>
                    </a:ext>
                  </a:extLst>
                </p:cNvPr>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3" name="Google Shape;4543;p468">
                  <a:extLst>
                    <a:ext uri="{FF2B5EF4-FFF2-40B4-BE49-F238E27FC236}">
                      <a16:creationId xmlns:a16="http://schemas.microsoft.com/office/drawing/2014/main" id="{B0D9215B-40F2-48A3-B808-CC3399B5EB75}"/>
                    </a:ext>
                  </a:extLst>
                </p:cNvPr>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4" name="Google Shape;4544;p468">
                  <a:extLst>
                    <a:ext uri="{FF2B5EF4-FFF2-40B4-BE49-F238E27FC236}">
                      <a16:creationId xmlns:a16="http://schemas.microsoft.com/office/drawing/2014/main" id="{A6896B9D-E4F9-4827-9E19-B91C6DC6F85A}"/>
                    </a:ext>
                  </a:extLst>
                </p:cNvPr>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5" name="Google Shape;4545;p468">
                  <a:extLst>
                    <a:ext uri="{FF2B5EF4-FFF2-40B4-BE49-F238E27FC236}">
                      <a16:creationId xmlns:a16="http://schemas.microsoft.com/office/drawing/2014/main" id="{71B4CE38-DF20-45C8-B90E-CA26E6213D32}"/>
                    </a:ext>
                  </a:extLst>
                </p:cNvPr>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grpSp>
        <p:sp>
          <p:nvSpPr>
            <p:cNvPr id="8" name="Google Shape;4546;p468">
              <a:extLst>
                <a:ext uri="{FF2B5EF4-FFF2-40B4-BE49-F238E27FC236}">
                  <a16:creationId xmlns:a16="http://schemas.microsoft.com/office/drawing/2014/main" id="{7C1D070A-C56A-491A-A6C3-E46D407DE94B}"/>
                </a:ext>
              </a:extLst>
            </p:cNvPr>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224668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2D4484-A81F-4B45-AAAF-02EC499DF6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92" y="764276"/>
            <a:ext cx="12096463" cy="6080076"/>
          </a:xfrm>
          <a:prstGeom prst="rect">
            <a:avLst/>
          </a:prstGeom>
        </p:spPr>
      </p:pic>
    </p:spTree>
    <p:extLst>
      <p:ext uri="{BB962C8B-B14F-4D97-AF65-F5344CB8AC3E}">
        <p14:creationId xmlns:p14="http://schemas.microsoft.com/office/powerpoint/2010/main" val="2879296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73"/>
          <p:cNvSpPr txBox="1">
            <a:spLocks noGrp="1"/>
          </p:cNvSpPr>
          <p:nvPr>
            <p:ph type="title"/>
          </p:nvPr>
        </p:nvSpPr>
        <p:spPr>
          <a:xfrm>
            <a:off x="415600" y="200933"/>
            <a:ext cx="11360800" cy="763600"/>
          </a:xfrm>
          <a:prstGeom prst="rect">
            <a:avLst/>
          </a:prstGeom>
        </p:spPr>
        <p:txBody>
          <a:bodyPr spcFirstLastPara="1" vert="horz" wrap="square" lIns="121900" tIns="121900" rIns="121900" bIns="121900" rtlCol="0" anchor="t" anchorCtr="0">
            <a:normAutofit fontScale="90000"/>
          </a:bodyPr>
          <a:lstStyle/>
          <a:p>
            <a:r>
              <a:rPr lang="en-GB" sz="4800" b="1" dirty="0">
                <a:solidFill>
                  <a:srgbClr val="434343"/>
                </a:solidFill>
                <a:latin typeface="Google Sans"/>
                <a:ea typeface="Google Sans"/>
                <a:cs typeface="Google Sans"/>
                <a:sym typeface="Google Sans"/>
              </a:rPr>
              <a:t>AI Use Cases</a:t>
            </a:r>
            <a:r>
              <a:rPr lang="en-GB" dirty="0"/>
              <a:t>​</a:t>
            </a:r>
            <a:endParaRPr dirty="0"/>
          </a:p>
        </p:txBody>
      </p:sp>
      <p:sp>
        <p:nvSpPr>
          <p:cNvPr id="1023" name="Google Shape;1023;p73"/>
          <p:cNvSpPr txBox="1">
            <a:spLocks noGrp="1"/>
          </p:cNvSpPr>
          <p:nvPr>
            <p:ph type="body" idx="1"/>
          </p:nvPr>
        </p:nvSpPr>
        <p:spPr>
          <a:xfrm>
            <a:off x="149500" y="1536633"/>
            <a:ext cx="3886800" cy="4555200"/>
          </a:xfrm>
          <a:prstGeom prst="rect">
            <a:avLst/>
          </a:prstGeom>
        </p:spPr>
        <p:txBody>
          <a:bodyPr spcFirstLastPara="1" vert="horz" wrap="square" lIns="121900" tIns="121900" rIns="121900" bIns="121900" rtlCol="0" anchor="t" anchorCtr="0">
            <a:noAutofit/>
          </a:bodyPr>
          <a:lstStyle/>
          <a:p>
            <a:pPr marL="0" indent="0">
              <a:buSzPts val="275"/>
              <a:buNone/>
            </a:pPr>
            <a:r>
              <a:rPr lang="en-GB" sz="1600" b="1" dirty="0">
                <a:solidFill>
                  <a:srgbClr val="434343"/>
                </a:solidFill>
                <a:latin typeface="Google Sans"/>
                <a:ea typeface="Google Sans"/>
                <a:cs typeface="Google Sans"/>
                <a:sym typeface="Google Sans"/>
              </a:rPr>
              <a:t>Understanding the customer journey​ </a:t>
            </a:r>
            <a:endParaRPr sz="600" dirty="0">
              <a:solidFill>
                <a:srgbClr val="434343"/>
              </a:solidFill>
              <a:latin typeface="Google Sans"/>
              <a:ea typeface="Google Sans"/>
              <a:cs typeface="Google Sans"/>
              <a:sym typeface="Google Sans"/>
            </a:endParaRPr>
          </a:p>
          <a:p>
            <a:pPr indent="-393690">
              <a:spcBef>
                <a:spcPts val="1600"/>
              </a:spcBef>
              <a:buClr>
                <a:schemeClr val="accent1"/>
              </a:buClr>
              <a:buSzPts val="1050"/>
              <a:buFont typeface="Google Sans"/>
              <a:buChar char="●"/>
            </a:pPr>
            <a:r>
              <a:rPr lang="en-GB" sz="1400" b="1" dirty="0">
                <a:solidFill>
                  <a:schemeClr val="accent1"/>
                </a:solidFill>
                <a:latin typeface="Google Sans"/>
                <a:ea typeface="Google Sans"/>
                <a:cs typeface="Google Sans"/>
                <a:sym typeface="Google Sans"/>
              </a:rPr>
              <a:t>Trendspotting </a:t>
            </a:r>
            <a:r>
              <a:rPr lang="en-GB" sz="1400" dirty="0">
                <a:solidFill>
                  <a:schemeClr val="accent1"/>
                </a:solidFill>
                <a:latin typeface="Google Sans"/>
                <a:ea typeface="Google Sans"/>
                <a:cs typeface="Google Sans"/>
                <a:sym typeface="Google Sans"/>
              </a:rPr>
              <a:t>​</a:t>
            </a:r>
            <a:endParaRPr sz="1400" dirty="0">
              <a:solidFill>
                <a:schemeClr val="accent1"/>
              </a:solidFill>
              <a:latin typeface="Google Sans"/>
              <a:ea typeface="Google Sans"/>
              <a:cs typeface="Google Sans"/>
              <a:sym typeface="Google Sans"/>
            </a:endParaRPr>
          </a:p>
          <a:p>
            <a:pPr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Churn is highest on Sunday mornings​</a:t>
            </a:r>
            <a:endParaRPr sz="1400" dirty="0">
              <a:solidFill>
                <a:srgbClr val="434343"/>
              </a:solidFill>
              <a:latin typeface="Google Sans"/>
              <a:ea typeface="Google Sans"/>
              <a:cs typeface="Google Sans"/>
              <a:sym typeface="Google Sans"/>
            </a:endParaRPr>
          </a:p>
          <a:p>
            <a:pPr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Spike in searches for electronic sensor</a:t>
            </a:r>
            <a:endParaRPr sz="1400" dirty="0">
              <a:solidFill>
                <a:srgbClr val="434343"/>
              </a:solidFill>
              <a:latin typeface="Google Sans"/>
              <a:ea typeface="Google Sans"/>
              <a:cs typeface="Google Sans"/>
              <a:sym typeface="Google Sans"/>
            </a:endParaRPr>
          </a:p>
          <a:p>
            <a:pPr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On Sundays Chicago area ad spend is 30% higher but web traffic is 50% lower as compared to in-store traffic. ​</a:t>
            </a:r>
            <a:endParaRPr sz="1400" dirty="0">
              <a:solidFill>
                <a:srgbClr val="434343"/>
              </a:solidFill>
              <a:latin typeface="Google Sans"/>
              <a:ea typeface="Google Sans"/>
              <a:cs typeface="Google Sans"/>
              <a:sym typeface="Google Sans"/>
            </a:endParaRPr>
          </a:p>
          <a:p>
            <a:pPr marL="0" indent="0">
              <a:lnSpc>
                <a:spcPct val="100000"/>
              </a:lnSpc>
              <a:spcBef>
                <a:spcPts val="1600"/>
              </a:spcBef>
              <a:buNone/>
            </a:pPr>
            <a:endParaRPr sz="1400" dirty="0">
              <a:solidFill>
                <a:srgbClr val="434343"/>
              </a:solidFill>
              <a:latin typeface="Google Sans"/>
              <a:ea typeface="Google Sans"/>
              <a:cs typeface="Google Sans"/>
              <a:sym typeface="Google Sans"/>
            </a:endParaRPr>
          </a:p>
          <a:p>
            <a:pPr indent="-393690">
              <a:spcBef>
                <a:spcPts val="1600"/>
              </a:spcBef>
              <a:buClr>
                <a:schemeClr val="accent4"/>
              </a:buClr>
              <a:buSzPts val="1050"/>
              <a:buFont typeface="Google Sans"/>
              <a:buChar char="●"/>
            </a:pPr>
            <a:r>
              <a:rPr lang="en-GB" sz="1400" b="1" dirty="0">
                <a:solidFill>
                  <a:schemeClr val="accent4"/>
                </a:solidFill>
                <a:latin typeface="Google Sans"/>
                <a:ea typeface="Google Sans"/>
                <a:cs typeface="Google Sans"/>
                <a:sym typeface="Google Sans"/>
              </a:rPr>
              <a:t>Customer Segmentation​</a:t>
            </a:r>
            <a:endParaRPr sz="1400" b="1" dirty="0">
              <a:solidFill>
                <a:schemeClr val="accent4"/>
              </a:solidFill>
              <a:latin typeface="Google Sans"/>
              <a:ea typeface="Google Sans"/>
              <a:cs typeface="Google Sans"/>
              <a:sym typeface="Google Sans"/>
            </a:endParaRPr>
          </a:p>
          <a:p>
            <a:pPr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Highest historical spenders​</a:t>
            </a:r>
            <a:endParaRPr sz="1400" dirty="0">
              <a:solidFill>
                <a:srgbClr val="434343"/>
              </a:solidFill>
              <a:latin typeface="Google Sans"/>
              <a:ea typeface="Google Sans"/>
              <a:cs typeface="Google Sans"/>
              <a:sym typeface="Google Sans"/>
            </a:endParaRPr>
          </a:p>
          <a:p>
            <a:pPr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Online shoppers only​</a:t>
            </a:r>
            <a:endParaRPr sz="1400" dirty="0">
              <a:solidFill>
                <a:srgbClr val="434343"/>
              </a:solidFill>
              <a:latin typeface="Google Sans"/>
              <a:ea typeface="Google Sans"/>
              <a:cs typeface="Google Sans"/>
              <a:sym typeface="Google Sans"/>
            </a:endParaRPr>
          </a:p>
          <a:p>
            <a:pPr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Heavy browser users that don't log in​</a:t>
            </a:r>
            <a:endParaRPr sz="1400" dirty="0">
              <a:solidFill>
                <a:srgbClr val="434343"/>
              </a:solidFill>
              <a:latin typeface="Google Sans"/>
              <a:ea typeface="Google Sans"/>
              <a:cs typeface="Google Sans"/>
              <a:sym typeface="Google Sans"/>
            </a:endParaRPr>
          </a:p>
          <a:p>
            <a:pPr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Heavy </a:t>
            </a:r>
            <a:r>
              <a:rPr lang="en-GB" sz="1400" dirty="0" err="1">
                <a:solidFill>
                  <a:srgbClr val="434343"/>
                </a:solidFill>
                <a:latin typeface="Google Sans"/>
                <a:ea typeface="Google Sans"/>
                <a:cs typeface="Google Sans"/>
                <a:sym typeface="Google Sans"/>
              </a:rPr>
              <a:t>couponers</a:t>
            </a:r>
            <a:endParaRPr sz="1400" dirty="0">
              <a:solidFill>
                <a:srgbClr val="434343"/>
              </a:solidFill>
              <a:latin typeface="Google Sans"/>
              <a:ea typeface="Google Sans"/>
              <a:cs typeface="Google Sans"/>
              <a:sym typeface="Google Sans"/>
            </a:endParaRPr>
          </a:p>
          <a:p>
            <a:pPr marL="0" indent="0">
              <a:spcBef>
                <a:spcPts val="1600"/>
              </a:spcBef>
              <a:spcAft>
                <a:spcPts val="1600"/>
              </a:spcAft>
              <a:buSzPts val="275"/>
              <a:buNone/>
            </a:pPr>
            <a:r>
              <a:rPr lang="en-GB" sz="1400" dirty="0">
                <a:solidFill>
                  <a:srgbClr val="434343"/>
                </a:solidFill>
                <a:latin typeface="Google Sans"/>
                <a:ea typeface="Google Sans"/>
                <a:cs typeface="Google Sans"/>
                <a:sym typeface="Google Sans"/>
              </a:rPr>
              <a:t> </a:t>
            </a:r>
            <a:endParaRPr sz="1400" dirty="0">
              <a:solidFill>
                <a:srgbClr val="434343"/>
              </a:solidFill>
              <a:latin typeface="Google Sans"/>
              <a:ea typeface="Google Sans"/>
              <a:cs typeface="Google Sans"/>
              <a:sym typeface="Google Sans"/>
            </a:endParaRPr>
          </a:p>
        </p:txBody>
      </p:sp>
      <p:sp>
        <p:nvSpPr>
          <p:cNvPr id="1024" name="Google Shape;1024;p73"/>
          <p:cNvSpPr txBox="1"/>
          <p:nvPr/>
        </p:nvSpPr>
        <p:spPr>
          <a:xfrm>
            <a:off x="4260567" y="1569667"/>
            <a:ext cx="3700000" cy="4585830"/>
          </a:xfrm>
          <a:prstGeom prst="rect">
            <a:avLst/>
          </a:prstGeom>
          <a:noFill/>
          <a:ln>
            <a:noFill/>
          </a:ln>
        </p:spPr>
        <p:txBody>
          <a:bodyPr spcFirstLastPara="1" wrap="square" lIns="121900" tIns="121900" rIns="121900" bIns="121900" anchor="t" anchorCtr="0">
            <a:spAutoFit/>
          </a:bodyPr>
          <a:lstStyle/>
          <a:p>
            <a:r>
              <a:rPr lang="en-GB" sz="1600" b="1" dirty="0">
                <a:solidFill>
                  <a:srgbClr val="434343"/>
                </a:solidFill>
                <a:latin typeface="Google Sans"/>
                <a:ea typeface="Google Sans"/>
                <a:cs typeface="Google Sans"/>
                <a:sym typeface="Google Sans"/>
              </a:rPr>
              <a:t>Predicting Marketing Outcomes</a:t>
            </a:r>
            <a:endParaRPr sz="1400" dirty="0">
              <a:solidFill>
                <a:srgbClr val="434343"/>
              </a:solidFill>
              <a:latin typeface="Google Sans"/>
              <a:ea typeface="Google Sans"/>
              <a:cs typeface="Google Sans"/>
              <a:sym typeface="Google Sans"/>
            </a:endParaRPr>
          </a:p>
          <a:p>
            <a:endParaRPr sz="1400" dirty="0">
              <a:solidFill>
                <a:srgbClr val="434343"/>
              </a:solidFill>
              <a:latin typeface="Google Sans"/>
              <a:ea typeface="Google Sans"/>
              <a:cs typeface="Google Sans"/>
              <a:sym typeface="Google Sans"/>
            </a:endParaRPr>
          </a:p>
          <a:p>
            <a:pPr marL="609585" indent="-393690">
              <a:buClr>
                <a:srgbClr val="34A853"/>
              </a:buClr>
              <a:buSzPts val="1050"/>
              <a:buFont typeface="Google Sans"/>
              <a:buChar char="●"/>
            </a:pPr>
            <a:r>
              <a:rPr lang="en-GB" sz="1400" b="1" dirty="0">
                <a:solidFill>
                  <a:srgbClr val="34A853"/>
                </a:solidFill>
                <a:latin typeface="Google Sans"/>
                <a:ea typeface="Google Sans"/>
                <a:cs typeface="Google Sans"/>
                <a:sym typeface="Google Sans"/>
              </a:rPr>
              <a:t>Lifetime Value Prediction​</a:t>
            </a:r>
            <a:endParaRPr sz="1400" b="1" dirty="0">
              <a:solidFill>
                <a:srgbClr val="34A853"/>
              </a:solidFill>
              <a:latin typeface="Google Sans"/>
              <a:ea typeface="Google Sans"/>
              <a:cs typeface="Google Sans"/>
              <a:sym typeface="Google Sans"/>
            </a:endParaRPr>
          </a:p>
          <a:p>
            <a:pPr marL="1219170"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Send retention offer to customers who are likely to churn​</a:t>
            </a:r>
            <a:endParaRPr sz="1400" dirty="0">
              <a:solidFill>
                <a:srgbClr val="434343"/>
              </a:solidFill>
              <a:latin typeface="Google Sans"/>
              <a:ea typeface="Google Sans"/>
              <a:cs typeface="Google Sans"/>
              <a:sym typeface="Google Sans"/>
            </a:endParaRPr>
          </a:p>
          <a:p>
            <a:pPr marL="1219170"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Stream data to DMP platforms like Google &amp; FB to find lookalike for high LTV customers​</a:t>
            </a:r>
            <a:endParaRPr sz="1400" dirty="0">
              <a:solidFill>
                <a:srgbClr val="434343"/>
              </a:solidFill>
              <a:latin typeface="Google Sans"/>
              <a:ea typeface="Google Sans"/>
              <a:cs typeface="Google Sans"/>
              <a:sym typeface="Google Sans"/>
            </a:endParaRPr>
          </a:p>
          <a:p>
            <a:pPr marL="1219170"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Exclude low LTV customers from high spend associated campaigns for </a:t>
            </a:r>
            <a:r>
              <a:rPr lang="en-GB" sz="1400" dirty="0" err="1">
                <a:solidFill>
                  <a:srgbClr val="434343"/>
                </a:solidFill>
                <a:latin typeface="Google Sans"/>
                <a:ea typeface="Google Sans"/>
                <a:cs typeface="Google Sans"/>
                <a:sym typeface="Google Sans"/>
              </a:rPr>
              <a:t>eg.</a:t>
            </a:r>
            <a:r>
              <a:rPr lang="en-GB" sz="1400" dirty="0">
                <a:solidFill>
                  <a:srgbClr val="434343"/>
                </a:solidFill>
                <a:latin typeface="Google Sans"/>
                <a:ea typeface="Google Sans"/>
                <a:cs typeface="Google Sans"/>
                <a:sym typeface="Google Sans"/>
              </a:rPr>
              <a:t> Video – YT campaigns​</a:t>
            </a:r>
            <a:endParaRPr sz="1400" dirty="0">
              <a:solidFill>
                <a:srgbClr val="434343"/>
              </a:solidFill>
              <a:latin typeface="Google Sans"/>
              <a:ea typeface="Google Sans"/>
              <a:cs typeface="Google Sans"/>
              <a:sym typeface="Google Sans"/>
            </a:endParaRPr>
          </a:p>
          <a:p>
            <a:pPr marL="609585"/>
            <a:endParaRPr sz="1400" dirty="0">
              <a:solidFill>
                <a:srgbClr val="434343"/>
              </a:solidFill>
              <a:latin typeface="Google Sans"/>
              <a:ea typeface="Google Sans"/>
              <a:cs typeface="Google Sans"/>
              <a:sym typeface="Google Sans"/>
            </a:endParaRPr>
          </a:p>
          <a:p>
            <a:pPr marL="609585" indent="-393690">
              <a:buClr>
                <a:schemeClr val="accent1"/>
              </a:buClr>
              <a:buSzPts val="1050"/>
              <a:buFont typeface="Google Sans"/>
              <a:buChar char="●"/>
            </a:pPr>
            <a:r>
              <a:rPr lang="en-GB" sz="1400" b="1" dirty="0">
                <a:solidFill>
                  <a:schemeClr val="accent1"/>
                </a:solidFill>
                <a:latin typeface="Google Sans"/>
                <a:ea typeface="Google Sans"/>
                <a:cs typeface="Google Sans"/>
                <a:sym typeface="Google Sans"/>
              </a:rPr>
              <a:t>Purchase Prediction​</a:t>
            </a:r>
            <a:endParaRPr sz="1400" b="1" dirty="0">
              <a:solidFill>
                <a:schemeClr val="accent1"/>
              </a:solidFill>
              <a:latin typeface="Google Sans"/>
              <a:ea typeface="Google Sans"/>
              <a:cs typeface="Google Sans"/>
              <a:sym typeface="Google Sans"/>
            </a:endParaRPr>
          </a:p>
          <a:p>
            <a:pPr marL="1219170"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Convert predictions by user &amp; product​</a:t>
            </a:r>
            <a:endParaRPr sz="1400" dirty="0">
              <a:solidFill>
                <a:srgbClr val="434343"/>
              </a:solidFill>
              <a:latin typeface="Google Sans"/>
              <a:ea typeface="Google Sans"/>
              <a:cs typeface="Google Sans"/>
              <a:sym typeface="Google Sans"/>
            </a:endParaRPr>
          </a:p>
          <a:p>
            <a:pPr marL="1219170" lvl="1" indent="-393690">
              <a:buClr>
                <a:srgbClr val="434343"/>
              </a:buClr>
              <a:buSzPts val="1050"/>
              <a:buFont typeface="Google Sans"/>
              <a:buChar char="○"/>
            </a:pPr>
            <a:r>
              <a:rPr lang="en-GB" sz="1400" dirty="0">
                <a:solidFill>
                  <a:srgbClr val="434343"/>
                </a:solidFill>
                <a:latin typeface="Google Sans"/>
                <a:ea typeface="Google Sans"/>
                <a:cs typeface="Google Sans"/>
                <a:sym typeface="Google Sans"/>
              </a:rPr>
              <a:t>Predict user propensity scores</a:t>
            </a:r>
            <a:endParaRPr sz="1400" dirty="0">
              <a:solidFill>
                <a:srgbClr val="434343"/>
              </a:solidFill>
              <a:latin typeface="Google Sans"/>
              <a:ea typeface="Google Sans"/>
              <a:cs typeface="Google Sans"/>
              <a:sym typeface="Google Sans"/>
            </a:endParaRPr>
          </a:p>
          <a:p>
            <a:endParaRPr sz="1400" dirty="0">
              <a:solidFill>
                <a:srgbClr val="434343"/>
              </a:solidFill>
              <a:latin typeface="Google Sans"/>
              <a:ea typeface="Google Sans"/>
              <a:cs typeface="Google Sans"/>
              <a:sym typeface="Google Sans"/>
            </a:endParaRPr>
          </a:p>
        </p:txBody>
      </p:sp>
      <p:sp>
        <p:nvSpPr>
          <p:cNvPr id="1025" name="Google Shape;1025;p73"/>
          <p:cNvSpPr txBox="1"/>
          <p:nvPr/>
        </p:nvSpPr>
        <p:spPr>
          <a:xfrm>
            <a:off x="7960567" y="1569668"/>
            <a:ext cx="4000000" cy="3600945"/>
          </a:xfrm>
          <a:prstGeom prst="rect">
            <a:avLst/>
          </a:prstGeom>
          <a:noFill/>
          <a:ln>
            <a:noFill/>
          </a:ln>
        </p:spPr>
        <p:txBody>
          <a:bodyPr spcFirstLastPara="1" wrap="square" lIns="121900" tIns="121900" rIns="121900" bIns="121900" anchor="t" anchorCtr="0">
            <a:spAutoFit/>
          </a:bodyPr>
          <a:lstStyle/>
          <a:p>
            <a:r>
              <a:rPr lang="en-GB" sz="1600" b="1">
                <a:solidFill>
                  <a:srgbClr val="434343"/>
                </a:solidFill>
                <a:latin typeface="Google Sans"/>
                <a:ea typeface="Google Sans"/>
                <a:cs typeface="Google Sans"/>
                <a:sym typeface="Google Sans"/>
              </a:rPr>
              <a:t>Personalize the customer experience</a:t>
            </a:r>
            <a:endParaRPr sz="1400">
              <a:solidFill>
                <a:srgbClr val="434343"/>
              </a:solidFill>
              <a:latin typeface="Google Sans"/>
              <a:ea typeface="Google Sans"/>
              <a:cs typeface="Google Sans"/>
              <a:sym typeface="Google Sans"/>
            </a:endParaRPr>
          </a:p>
          <a:p>
            <a:pPr marL="609585"/>
            <a:endParaRPr sz="1400">
              <a:solidFill>
                <a:srgbClr val="434343"/>
              </a:solidFill>
              <a:latin typeface="Google Sans"/>
              <a:ea typeface="Google Sans"/>
              <a:cs typeface="Google Sans"/>
              <a:sym typeface="Google Sans"/>
            </a:endParaRPr>
          </a:p>
          <a:p>
            <a:pPr marL="609585" indent="-393690">
              <a:buClr>
                <a:srgbClr val="EA4335"/>
              </a:buClr>
              <a:buSzPts val="1050"/>
              <a:buFont typeface="Google Sans"/>
              <a:buChar char="●"/>
            </a:pPr>
            <a:r>
              <a:rPr lang="en-GB" sz="1400" b="1">
                <a:solidFill>
                  <a:srgbClr val="EA4335"/>
                </a:solidFill>
                <a:latin typeface="Google Sans"/>
                <a:ea typeface="Google Sans"/>
                <a:cs typeface="Google Sans"/>
                <a:sym typeface="Google Sans"/>
              </a:rPr>
              <a:t>Sentiment Monitoring</a:t>
            </a:r>
            <a:r>
              <a:rPr lang="en-GB" sz="1400">
                <a:solidFill>
                  <a:srgbClr val="EA4335"/>
                </a:solidFill>
                <a:latin typeface="Google Sans"/>
                <a:ea typeface="Google Sans"/>
                <a:cs typeface="Google Sans"/>
                <a:sym typeface="Google Sans"/>
              </a:rPr>
              <a:t> ​</a:t>
            </a:r>
            <a:endParaRPr sz="1400">
              <a:solidFill>
                <a:srgbClr val="EA4335"/>
              </a:solidFill>
              <a:latin typeface="Google Sans"/>
              <a:ea typeface="Google Sans"/>
              <a:cs typeface="Google Sans"/>
              <a:sym typeface="Google Sans"/>
            </a:endParaRPr>
          </a:p>
          <a:p>
            <a:pPr marL="1219170" lvl="1" indent="-393690">
              <a:buClr>
                <a:srgbClr val="434343"/>
              </a:buClr>
              <a:buSzPts val="1050"/>
              <a:buFont typeface="Google Sans"/>
              <a:buChar char="○"/>
            </a:pPr>
            <a:r>
              <a:rPr lang="en-GB" sz="1400">
                <a:solidFill>
                  <a:srgbClr val="434343"/>
                </a:solidFill>
                <a:latin typeface="Google Sans"/>
                <a:ea typeface="Google Sans"/>
                <a:cs typeface="Google Sans"/>
                <a:sym typeface="Google Sans"/>
              </a:rPr>
              <a:t>Customize marketing message to customers mood​</a:t>
            </a:r>
            <a:endParaRPr sz="1400">
              <a:solidFill>
                <a:srgbClr val="434343"/>
              </a:solidFill>
              <a:latin typeface="Google Sans"/>
              <a:ea typeface="Google Sans"/>
              <a:cs typeface="Google Sans"/>
              <a:sym typeface="Google Sans"/>
            </a:endParaRPr>
          </a:p>
          <a:p>
            <a:pPr marL="1219170"/>
            <a:endParaRPr sz="1400">
              <a:solidFill>
                <a:srgbClr val="434343"/>
              </a:solidFill>
              <a:latin typeface="Google Sans"/>
              <a:ea typeface="Google Sans"/>
              <a:cs typeface="Google Sans"/>
              <a:sym typeface="Google Sans"/>
            </a:endParaRPr>
          </a:p>
          <a:p>
            <a:pPr marL="609585" indent="-393690">
              <a:buClr>
                <a:schemeClr val="accent4"/>
              </a:buClr>
              <a:buSzPts val="1050"/>
              <a:buFont typeface="Google Sans"/>
              <a:buChar char="●"/>
            </a:pPr>
            <a:r>
              <a:rPr lang="en-GB" sz="1400" b="1">
                <a:solidFill>
                  <a:schemeClr val="accent4"/>
                </a:solidFill>
                <a:latin typeface="Google Sans"/>
                <a:ea typeface="Google Sans"/>
                <a:cs typeface="Google Sans"/>
                <a:sym typeface="Google Sans"/>
              </a:rPr>
              <a:t>Data Driven Segmentation​</a:t>
            </a:r>
            <a:endParaRPr sz="1400" b="1">
              <a:solidFill>
                <a:schemeClr val="accent4"/>
              </a:solidFill>
              <a:latin typeface="Google Sans"/>
              <a:ea typeface="Google Sans"/>
              <a:cs typeface="Google Sans"/>
              <a:sym typeface="Google Sans"/>
            </a:endParaRPr>
          </a:p>
          <a:p>
            <a:pPr marL="1219170" lvl="1" indent="-393690">
              <a:buClr>
                <a:srgbClr val="434343"/>
              </a:buClr>
              <a:buSzPts val="1050"/>
              <a:buFont typeface="Google Sans"/>
              <a:buChar char="○"/>
            </a:pPr>
            <a:r>
              <a:rPr lang="en-GB" sz="1400">
                <a:solidFill>
                  <a:srgbClr val="434343"/>
                </a:solidFill>
                <a:latin typeface="Google Sans"/>
                <a:ea typeface="Google Sans"/>
                <a:cs typeface="Google Sans"/>
                <a:sym typeface="Google Sans"/>
              </a:rPr>
              <a:t>Use AutoML algorithms to cluster customers by behavior​</a:t>
            </a:r>
            <a:endParaRPr sz="1400">
              <a:solidFill>
                <a:srgbClr val="434343"/>
              </a:solidFill>
              <a:latin typeface="Google Sans"/>
              <a:ea typeface="Google Sans"/>
              <a:cs typeface="Google Sans"/>
              <a:sym typeface="Google Sans"/>
            </a:endParaRPr>
          </a:p>
          <a:p>
            <a:pPr marL="1219170"/>
            <a:endParaRPr sz="1400">
              <a:solidFill>
                <a:srgbClr val="434343"/>
              </a:solidFill>
              <a:latin typeface="Google Sans"/>
              <a:ea typeface="Google Sans"/>
              <a:cs typeface="Google Sans"/>
              <a:sym typeface="Google Sans"/>
            </a:endParaRPr>
          </a:p>
          <a:p>
            <a:pPr marL="609585" indent="-393690">
              <a:buClr>
                <a:srgbClr val="34A853"/>
              </a:buClr>
              <a:buSzPts val="1050"/>
              <a:buFont typeface="Google Sans"/>
              <a:buChar char="●"/>
            </a:pPr>
            <a:r>
              <a:rPr lang="en-GB" sz="1400" b="1">
                <a:solidFill>
                  <a:srgbClr val="34A853"/>
                </a:solidFill>
                <a:latin typeface="Google Sans"/>
                <a:ea typeface="Google Sans"/>
                <a:cs typeface="Google Sans"/>
                <a:sym typeface="Google Sans"/>
              </a:rPr>
              <a:t>Personalization engine​</a:t>
            </a:r>
            <a:endParaRPr sz="1400" b="1">
              <a:solidFill>
                <a:srgbClr val="34A853"/>
              </a:solidFill>
              <a:latin typeface="Google Sans"/>
              <a:ea typeface="Google Sans"/>
              <a:cs typeface="Google Sans"/>
              <a:sym typeface="Google Sans"/>
            </a:endParaRPr>
          </a:p>
          <a:p>
            <a:pPr marL="1219170" lvl="1" indent="-393690">
              <a:buClr>
                <a:srgbClr val="434343"/>
              </a:buClr>
              <a:buSzPts val="1050"/>
              <a:buFont typeface="Google Sans"/>
              <a:buChar char="○"/>
            </a:pPr>
            <a:r>
              <a:rPr lang="en-GB" sz="1400">
                <a:solidFill>
                  <a:srgbClr val="434343"/>
                </a:solidFill>
                <a:latin typeface="Google Sans"/>
                <a:ea typeface="Google Sans"/>
                <a:cs typeface="Google Sans"/>
                <a:sym typeface="Google Sans"/>
              </a:rPr>
              <a:t>5% of increase in retention can lead to 25-100% of increase in revenue {focus on personalization}​</a:t>
            </a:r>
            <a:endParaRPr sz="1400">
              <a:solidFill>
                <a:schemeClr val="dk1"/>
              </a:solidFill>
              <a:highlight>
                <a:srgbClr val="EDEBE9"/>
              </a:highlight>
              <a:latin typeface="Roboto"/>
              <a:ea typeface="Roboto"/>
              <a:cs typeface="Roboto"/>
              <a:sym typeface="Roboto"/>
            </a:endParaRPr>
          </a:p>
          <a:p>
            <a:endParaRPr sz="2000" b="1">
              <a:solidFill>
                <a:srgbClr val="0C3863"/>
              </a:solidFill>
              <a:highlight>
                <a:srgbClr val="EDEBE9"/>
              </a:highlight>
            </a:endParaRPr>
          </a:p>
        </p:txBody>
      </p:sp>
      <p:pic>
        <p:nvPicPr>
          <p:cNvPr id="6" name="Google Shape;3858;p436">
            <a:extLst>
              <a:ext uri="{FF2B5EF4-FFF2-40B4-BE49-F238E27FC236}">
                <a16:creationId xmlns:a16="http://schemas.microsoft.com/office/drawing/2014/main" id="{F8F806BA-6E46-414E-9475-9A4C0C4767FF}"/>
              </a:ext>
            </a:extLst>
          </p:cNvPr>
          <p:cNvPicPr preferRelativeResize="0"/>
          <p:nvPr/>
        </p:nvPicPr>
        <p:blipFill>
          <a:blip r:embed="rId3">
            <a:alphaModFix/>
          </a:blip>
          <a:stretch>
            <a:fillRect/>
          </a:stretch>
        </p:blipFill>
        <p:spPr>
          <a:xfrm>
            <a:off x="3377562" y="6389196"/>
            <a:ext cx="1056636" cy="288004"/>
          </a:xfrm>
          <a:prstGeom prst="rect">
            <a:avLst/>
          </a:prstGeom>
          <a:noFill/>
          <a:ln>
            <a:noFill/>
          </a:ln>
        </p:spPr>
      </p:pic>
      <p:pic>
        <p:nvPicPr>
          <p:cNvPr id="7" name="Picture 6">
            <a:extLst>
              <a:ext uri="{FF2B5EF4-FFF2-40B4-BE49-F238E27FC236}">
                <a16:creationId xmlns:a16="http://schemas.microsoft.com/office/drawing/2014/main" id="{D0F00CEF-3222-49BF-BDF1-17A36218F0E3}"/>
              </a:ext>
            </a:extLst>
          </p:cNvPr>
          <p:cNvPicPr>
            <a:picLocks noChangeAspect="1"/>
          </p:cNvPicPr>
          <p:nvPr/>
        </p:nvPicPr>
        <p:blipFill>
          <a:blip r:embed="rId4"/>
          <a:stretch>
            <a:fillRect/>
          </a:stretch>
        </p:blipFill>
        <p:spPr>
          <a:xfrm>
            <a:off x="1817936" y="6364809"/>
            <a:ext cx="1321118" cy="360305"/>
          </a:xfrm>
          <a:prstGeom prst="rect">
            <a:avLst/>
          </a:prstGeom>
        </p:spPr>
      </p:pic>
      <p:grpSp>
        <p:nvGrpSpPr>
          <p:cNvPr id="8" name="Google Shape;4537;p468">
            <a:extLst>
              <a:ext uri="{FF2B5EF4-FFF2-40B4-BE49-F238E27FC236}">
                <a16:creationId xmlns:a16="http://schemas.microsoft.com/office/drawing/2014/main" id="{E9725FA2-1A57-4873-B067-77708D0C72B9}"/>
              </a:ext>
            </a:extLst>
          </p:cNvPr>
          <p:cNvGrpSpPr/>
          <p:nvPr/>
        </p:nvGrpSpPr>
        <p:grpSpPr>
          <a:xfrm>
            <a:off x="279168" y="6292029"/>
            <a:ext cx="1538768" cy="505864"/>
            <a:chOff x="1325450" y="2304375"/>
            <a:chExt cx="1956061" cy="643048"/>
          </a:xfrm>
        </p:grpSpPr>
        <p:grpSp>
          <p:nvGrpSpPr>
            <p:cNvPr id="9" name="Google Shape;4538;p468">
              <a:extLst>
                <a:ext uri="{FF2B5EF4-FFF2-40B4-BE49-F238E27FC236}">
                  <a16:creationId xmlns:a16="http://schemas.microsoft.com/office/drawing/2014/main" id="{8B79B19E-79BF-476E-B025-AD651FE0D4AB}"/>
                </a:ext>
              </a:extLst>
            </p:cNvPr>
            <p:cNvGrpSpPr/>
            <p:nvPr/>
          </p:nvGrpSpPr>
          <p:grpSpPr>
            <a:xfrm>
              <a:off x="1532144" y="2517656"/>
              <a:ext cx="1543000" cy="273170"/>
              <a:chOff x="1532144" y="2517656"/>
              <a:chExt cx="1543000" cy="273170"/>
            </a:xfrm>
          </p:grpSpPr>
          <p:sp>
            <p:nvSpPr>
              <p:cNvPr id="11" name="Google Shape;4539;p468">
                <a:extLst>
                  <a:ext uri="{FF2B5EF4-FFF2-40B4-BE49-F238E27FC236}">
                    <a16:creationId xmlns:a16="http://schemas.microsoft.com/office/drawing/2014/main" id="{359CAB02-74D1-46F7-8F7B-933F7ECA25F5}"/>
                  </a:ext>
                </a:extLst>
              </p:cNvPr>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nvGrpSpPr>
              <p:cNvPr id="12" name="Google Shape;4540;p468">
                <a:extLst>
                  <a:ext uri="{FF2B5EF4-FFF2-40B4-BE49-F238E27FC236}">
                    <a16:creationId xmlns:a16="http://schemas.microsoft.com/office/drawing/2014/main" id="{36DA9751-6269-4C1A-9194-DC4D19871C16}"/>
                  </a:ext>
                </a:extLst>
              </p:cNvPr>
              <p:cNvGrpSpPr/>
              <p:nvPr/>
            </p:nvGrpSpPr>
            <p:grpSpPr>
              <a:xfrm>
                <a:off x="2430468" y="2536041"/>
                <a:ext cx="644676" cy="193720"/>
                <a:chOff x="2430468" y="2536041"/>
                <a:chExt cx="644676" cy="193720"/>
              </a:xfrm>
            </p:grpSpPr>
            <p:sp>
              <p:nvSpPr>
                <p:cNvPr id="13" name="Google Shape;4541;p468">
                  <a:extLst>
                    <a:ext uri="{FF2B5EF4-FFF2-40B4-BE49-F238E27FC236}">
                      <a16:creationId xmlns:a16="http://schemas.microsoft.com/office/drawing/2014/main" id="{D63311A6-D13C-4BCC-8435-2019BCEBBA7F}"/>
                    </a:ext>
                  </a:extLst>
                </p:cNvPr>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4" name="Google Shape;4542;p468">
                  <a:extLst>
                    <a:ext uri="{FF2B5EF4-FFF2-40B4-BE49-F238E27FC236}">
                      <a16:creationId xmlns:a16="http://schemas.microsoft.com/office/drawing/2014/main" id="{6C542689-DEC2-4FC8-8D64-22CFF1E0E356}"/>
                    </a:ext>
                  </a:extLst>
                </p:cNvPr>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5" name="Google Shape;4543;p468">
                  <a:extLst>
                    <a:ext uri="{FF2B5EF4-FFF2-40B4-BE49-F238E27FC236}">
                      <a16:creationId xmlns:a16="http://schemas.microsoft.com/office/drawing/2014/main" id="{2B66A6B2-D12A-4907-9E6D-CB22FA606985}"/>
                    </a:ext>
                  </a:extLst>
                </p:cNvPr>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6" name="Google Shape;4544;p468">
                  <a:extLst>
                    <a:ext uri="{FF2B5EF4-FFF2-40B4-BE49-F238E27FC236}">
                      <a16:creationId xmlns:a16="http://schemas.microsoft.com/office/drawing/2014/main" id="{9B8F0277-2D04-4173-A387-7CE1D1AE0C7D}"/>
                    </a:ext>
                  </a:extLst>
                </p:cNvPr>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7" name="Google Shape;4545;p468">
                  <a:extLst>
                    <a:ext uri="{FF2B5EF4-FFF2-40B4-BE49-F238E27FC236}">
                      <a16:creationId xmlns:a16="http://schemas.microsoft.com/office/drawing/2014/main" id="{C9C8423B-94D1-4C2F-8E91-67C0790B5E88}"/>
                    </a:ext>
                  </a:extLst>
                </p:cNvPr>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grpSp>
        <p:sp>
          <p:nvSpPr>
            <p:cNvPr id="10" name="Google Shape;4546;p468">
              <a:extLst>
                <a:ext uri="{FF2B5EF4-FFF2-40B4-BE49-F238E27FC236}">
                  <a16:creationId xmlns:a16="http://schemas.microsoft.com/office/drawing/2014/main" id="{D5667A1A-0C55-422E-A532-0319EB1755D2}"/>
                </a:ext>
              </a:extLst>
            </p:cNvPr>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75"/>
          <p:cNvSpPr txBox="1">
            <a:spLocks noGrp="1"/>
          </p:cNvSpPr>
          <p:nvPr>
            <p:ph type="title"/>
          </p:nvPr>
        </p:nvSpPr>
        <p:spPr>
          <a:xfrm>
            <a:off x="415600" y="666833"/>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990"/>
            </a:pPr>
            <a:r>
              <a:rPr lang="en-GB" sz="4800" b="1">
                <a:solidFill>
                  <a:srgbClr val="434343"/>
                </a:solidFill>
                <a:latin typeface="Google Sans"/>
                <a:ea typeface="Google Sans"/>
                <a:cs typeface="Google Sans"/>
                <a:sym typeface="Google Sans"/>
              </a:rPr>
              <a:t>Personalized </a:t>
            </a:r>
            <a:r>
              <a:rPr lang="en-GB" sz="4800" b="1">
                <a:solidFill>
                  <a:srgbClr val="34A853"/>
                </a:solidFill>
                <a:latin typeface="Google Sans"/>
                <a:ea typeface="Google Sans"/>
                <a:cs typeface="Google Sans"/>
                <a:sym typeface="Google Sans"/>
              </a:rPr>
              <a:t>Recommendations</a:t>
            </a:r>
            <a:r>
              <a:rPr lang="en-GB" sz="3760">
                <a:solidFill>
                  <a:srgbClr val="34A853"/>
                </a:solidFill>
                <a:latin typeface="Montserrat"/>
                <a:ea typeface="Montserrat"/>
                <a:cs typeface="Montserrat"/>
                <a:sym typeface="Montserrat"/>
              </a:rPr>
              <a:t> </a:t>
            </a:r>
            <a:endParaRPr sz="3760">
              <a:solidFill>
                <a:srgbClr val="34A853"/>
              </a:solidFill>
              <a:latin typeface="Montserrat"/>
              <a:ea typeface="Montserrat"/>
              <a:cs typeface="Montserrat"/>
              <a:sym typeface="Montserrat"/>
            </a:endParaRPr>
          </a:p>
        </p:txBody>
      </p:sp>
      <p:sp>
        <p:nvSpPr>
          <p:cNvPr id="1040" name="Google Shape;1040;p75"/>
          <p:cNvSpPr txBox="1">
            <a:spLocks noGrp="1"/>
          </p:cNvSpPr>
          <p:nvPr>
            <p:ph type="body" idx="1"/>
          </p:nvPr>
        </p:nvSpPr>
        <p:spPr>
          <a:xfrm>
            <a:off x="415600" y="1753933"/>
            <a:ext cx="4272800" cy="4555200"/>
          </a:xfrm>
          <a:prstGeom prst="rect">
            <a:avLst/>
          </a:prstGeom>
        </p:spPr>
        <p:txBody>
          <a:bodyPr spcFirstLastPara="1" vert="horz" wrap="square" lIns="121900" tIns="121900" rIns="121900" bIns="121900" rtlCol="0" anchor="t" anchorCtr="0">
            <a:normAutofit/>
          </a:bodyPr>
          <a:lstStyle/>
          <a:p>
            <a:pPr marL="0" indent="0">
              <a:lnSpc>
                <a:spcPct val="100000"/>
              </a:lnSpc>
              <a:buClr>
                <a:schemeClr val="dk1"/>
              </a:buClr>
              <a:buSzPts val="1100"/>
              <a:buNone/>
            </a:pPr>
            <a:r>
              <a:rPr lang="en-GB" sz="1867">
                <a:solidFill>
                  <a:srgbClr val="434343"/>
                </a:solidFill>
                <a:latin typeface="Google Sans"/>
                <a:ea typeface="Google Sans"/>
                <a:cs typeface="Google Sans"/>
                <a:sym typeface="Google Sans"/>
              </a:rPr>
              <a:t>Know more about your customers!</a:t>
            </a:r>
            <a:endParaRPr sz="1867">
              <a:solidFill>
                <a:srgbClr val="434343"/>
              </a:solidFill>
              <a:latin typeface="Google Sans"/>
              <a:ea typeface="Google Sans"/>
              <a:cs typeface="Google Sans"/>
              <a:sym typeface="Google Sans"/>
            </a:endParaRPr>
          </a:p>
          <a:p>
            <a:pPr marL="0" indent="0">
              <a:lnSpc>
                <a:spcPct val="100000"/>
              </a:lnSpc>
              <a:buClr>
                <a:schemeClr val="dk1"/>
              </a:buClr>
              <a:buSzPts val="1100"/>
              <a:buNone/>
            </a:pPr>
            <a:endParaRPr sz="1867">
              <a:solidFill>
                <a:srgbClr val="434343"/>
              </a:solidFill>
              <a:latin typeface="Google Sans"/>
              <a:ea typeface="Google Sans"/>
              <a:cs typeface="Google Sans"/>
              <a:sym typeface="Google Sans"/>
            </a:endParaRPr>
          </a:p>
          <a:p>
            <a:pPr marL="0" indent="0">
              <a:lnSpc>
                <a:spcPct val="100000"/>
              </a:lnSpc>
              <a:buClr>
                <a:schemeClr val="dk1"/>
              </a:buClr>
              <a:buSzPts val="1100"/>
              <a:buNone/>
            </a:pPr>
            <a:r>
              <a:rPr lang="en-GB" sz="1867">
                <a:solidFill>
                  <a:srgbClr val="434343"/>
                </a:solidFill>
                <a:latin typeface="Google Sans"/>
                <a:ea typeface="Google Sans"/>
                <a:cs typeface="Google Sans"/>
                <a:sym typeface="Google Sans"/>
              </a:rPr>
              <a:t>Gathering data from your customer’s previous activities to predict what they would like to buy and make recommendations.</a:t>
            </a:r>
            <a:endParaRPr sz="1867">
              <a:solidFill>
                <a:srgbClr val="434343"/>
              </a:solidFill>
              <a:latin typeface="Google Sans"/>
              <a:ea typeface="Google Sans"/>
              <a:cs typeface="Google Sans"/>
              <a:sym typeface="Google Sans"/>
            </a:endParaRPr>
          </a:p>
          <a:p>
            <a:pPr marL="0" indent="0">
              <a:lnSpc>
                <a:spcPct val="100000"/>
              </a:lnSpc>
              <a:buClr>
                <a:schemeClr val="dk1"/>
              </a:buClr>
              <a:buSzPts val="1100"/>
              <a:buNone/>
            </a:pPr>
            <a:endParaRPr sz="1867">
              <a:solidFill>
                <a:srgbClr val="434343"/>
              </a:solidFill>
              <a:latin typeface="Google Sans"/>
              <a:ea typeface="Google Sans"/>
              <a:cs typeface="Google Sans"/>
              <a:sym typeface="Google Sans"/>
            </a:endParaRPr>
          </a:p>
          <a:p>
            <a:pPr marL="0" indent="0">
              <a:lnSpc>
                <a:spcPct val="100000"/>
              </a:lnSpc>
              <a:buClr>
                <a:schemeClr val="dk1"/>
              </a:buClr>
              <a:buSzPts val="1100"/>
              <a:buNone/>
            </a:pPr>
            <a:r>
              <a:rPr lang="en-GB" sz="1867">
                <a:solidFill>
                  <a:srgbClr val="434343"/>
                </a:solidFill>
                <a:latin typeface="Google Sans"/>
                <a:ea typeface="Google Sans"/>
                <a:cs typeface="Google Sans"/>
                <a:sym typeface="Google Sans"/>
              </a:rPr>
              <a:t>Collaborative filtering:</a:t>
            </a:r>
            <a:endParaRPr sz="1867">
              <a:solidFill>
                <a:srgbClr val="434343"/>
              </a:solidFill>
              <a:latin typeface="Google Sans"/>
              <a:ea typeface="Google Sans"/>
              <a:cs typeface="Google Sans"/>
              <a:sym typeface="Google Sans"/>
            </a:endParaRPr>
          </a:p>
          <a:p>
            <a:pPr marL="0" indent="0">
              <a:lnSpc>
                <a:spcPct val="100000"/>
              </a:lnSpc>
              <a:buClr>
                <a:schemeClr val="dk1"/>
              </a:buClr>
              <a:buSzPts val="1100"/>
              <a:buNone/>
            </a:pPr>
            <a:endParaRPr sz="1867">
              <a:solidFill>
                <a:srgbClr val="434343"/>
              </a:solidFill>
              <a:latin typeface="Google Sans"/>
              <a:ea typeface="Google Sans"/>
              <a:cs typeface="Google Sans"/>
              <a:sym typeface="Google Sans"/>
            </a:endParaRPr>
          </a:p>
          <a:p>
            <a:pPr marL="0" indent="0">
              <a:lnSpc>
                <a:spcPct val="100000"/>
              </a:lnSpc>
              <a:buClr>
                <a:schemeClr val="dk1"/>
              </a:buClr>
              <a:buSzPts val="1100"/>
              <a:buNone/>
            </a:pPr>
            <a:r>
              <a:rPr lang="en-GB" sz="1867">
                <a:solidFill>
                  <a:srgbClr val="434343"/>
                </a:solidFill>
                <a:latin typeface="Google Sans"/>
                <a:ea typeface="Google Sans"/>
                <a:cs typeface="Google Sans"/>
                <a:sym typeface="Google Sans"/>
              </a:rPr>
              <a:t>A picture of Omega’s user based on shopping patterns and behaviors and then recommend other products to that user based on what people with the same profile have purchased.</a:t>
            </a:r>
            <a:endParaRPr>
              <a:latin typeface="Montserrat"/>
              <a:ea typeface="Montserrat"/>
              <a:cs typeface="Montserrat"/>
              <a:sym typeface="Montserrat"/>
            </a:endParaRPr>
          </a:p>
        </p:txBody>
      </p:sp>
      <p:pic>
        <p:nvPicPr>
          <p:cNvPr id="1041" name="Google Shape;1041;p75"/>
          <p:cNvPicPr preferRelativeResize="0"/>
          <p:nvPr/>
        </p:nvPicPr>
        <p:blipFill rotWithShape="1">
          <a:blip r:embed="rId3">
            <a:alphaModFix/>
          </a:blip>
          <a:srcRect l="17762" t="5937" r="757" b="9481"/>
          <a:stretch/>
        </p:blipFill>
        <p:spPr>
          <a:xfrm>
            <a:off x="4811967" y="1753918"/>
            <a:ext cx="7380032" cy="4309268"/>
          </a:xfrm>
          <a:prstGeom prst="rect">
            <a:avLst/>
          </a:prstGeom>
          <a:noFill/>
          <a:ln>
            <a:noFill/>
          </a:ln>
        </p:spPr>
      </p:pic>
      <p:sp>
        <p:nvSpPr>
          <p:cNvPr id="1042" name="Google Shape;1042;p75"/>
          <p:cNvSpPr txBox="1"/>
          <p:nvPr/>
        </p:nvSpPr>
        <p:spPr>
          <a:xfrm>
            <a:off x="6769067" y="1704000"/>
            <a:ext cx="3818000" cy="348838"/>
          </a:xfrm>
          <a:prstGeom prst="rect">
            <a:avLst/>
          </a:prstGeom>
          <a:noFill/>
          <a:ln>
            <a:noFill/>
          </a:ln>
        </p:spPr>
        <p:txBody>
          <a:bodyPr spcFirstLastPara="1" wrap="square" lIns="121900" tIns="121900" rIns="121900" bIns="121900" anchor="t" anchorCtr="0">
            <a:spAutoFit/>
          </a:bodyPr>
          <a:lstStyle/>
          <a:p>
            <a:r>
              <a:rPr lang="en-GB" sz="667" b="1"/>
              <a:t>Recommended for you, </a:t>
            </a:r>
            <a:r>
              <a:rPr lang="en-GB" sz="667" b="1">
                <a:highlight>
                  <a:srgbClr val="EEFF41"/>
                </a:highlight>
              </a:rPr>
              <a:t>Nikhil</a:t>
            </a:r>
            <a:endParaRPr sz="667" b="1">
              <a:highlight>
                <a:srgbClr val="EEFF41"/>
              </a:highlight>
            </a:endParaRPr>
          </a:p>
        </p:txBody>
      </p:sp>
      <p:pic>
        <p:nvPicPr>
          <p:cNvPr id="1043" name="Google Shape;1043;p75"/>
          <p:cNvPicPr preferRelativeResize="0"/>
          <p:nvPr/>
        </p:nvPicPr>
        <p:blipFill>
          <a:blip r:embed="rId4">
            <a:alphaModFix/>
          </a:blip>
          <a:stretch>
            <a:fillRect/>
          </a:stretch>
        </p:blipFill>
        <p:spPr>
          <a:xfrm>
            <a:off x="10251634" y="6339734"/>
            <a:ext cx="1432367" cy="337900"/>
          </a:xfrm>
          <a:prstGeom prst="rect">
            <a:avLst/>
          </a:prstGeom>
          <a:noFill/>
          <a:ln>
            <a:noFill/>
          </a:ln>
        </p:spPr>
      </p:pic>
      <p:sp>
        <p:nvSpPr>
          <p:cNvPr id="1044" name="Google Shape;1044;p75"/>
          <p:cNvSpPr/>
          <p:nvPr/>
        </p:nvSpPr>
        <p:spPr>
          <a:xfrm>
            <a:off x="978269" y="0"/>
            <a:ext cx="2398000" cy="110800"/>
          </a:xfrm>
          <a:prstGeom prst="rect">
            <a:avLst/>
          </a:prstGeom>
          <a:solidFill>
            <a:srgbClr val="34A853"/>
          </a:solidFill>
          <a:ln>
            <a:noFill/>
          </a:ln>
        </p:spPr>
        <p:txBody>
          <a:bodyPr spcFirstLastPara="1" wrap="square" lIns="121900" tIns="121900" rIns="121900" bIns="121900" anchor="ctr" anchorCtr="0">
            <a:noAutofit/>
          </a:bodyPr>
          <a:lstStyle/>
          <a:p>
            <a:endParaRPr sz="4800">
              <a:solidFill>
                <a:srgbClr val="FFFFFF"/>
              </a:solidFill>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78"/>
          <p:cNvSpPr txBox="1">
            <a:spLocks noGrp="1"/>
          </p:cNvSpPr>
          <p:nvPr>
            <p:ph type="title"/>
          </p:nvPr>
        </p:nvSpPr>
        <p:spPr>
          <a:xfrm>
            <a:off x="1016033" y="567633"/>
            <a:ext cx="7930000" cy="469600"/>
          </a:xfrm>
          <a:prstGeom prst="rect">
            <a:avLst/>
          </a:prstGeom>
        </p:spPr>
        <p:txBody>
          <a:bodyPr spcFirstLastPara="1" vert="horz" wrap="square" lIns="0" tIns="0" rIns="304800" bIns="0" rtlCol="0" anchor="t" anchorCtr="0">
            <a:noAutofit/>
          </a:bodyPr>
          <a:lstStyle/>
          <a:p>
            <a:r>
              <a:rPr lang="en-GB" sz="3467" dirty="0">
                <a:solidFill>
                  <a:srgbClr val="434343"/>
                </a:solidFill>
              </a:rPr>
              <a:t>Feedback based </a:t>
            </a:r>
            <a:r>
              <a:rPr lang="en-GB" sz="3467" dirty="0">
                <a:solidFill>
                  <a:schemeClr val="accent6">
                    <a:lumMod val="75000"/>
                  </a:schemeClr>
                </a:solidFill>
              </a:rPr>
              <a:t>Recommendation </a:t>
            </a:r>
            <a:endParaRPr sz="3467" dirty="0">
              <a:solidFill>
                <a:schemeClr val="accent6">
                  <a:lumMod val="75000"/>
                </a:schemeClr>
              </a:solidFill>
            </a:endParaRPr>
          </a:p>
        </p:txBody>
      </p:sp>
      <p:sp>
        <p:nvSpPr>
          <p:cNvPr id="1111" name="Google Shape;1111;p78"/>
          <p:cNvSpPr txBox="1"/>
          <p:nvPr/>
        </p:nvSpPr>
        <p:spPr>
          <a:xfrm>
            <a:off x="152317" y="1494066"/>
            <a:ext cx="4366400" cy="5539938"/>
          </a:xfrm>
          <a:prstGeom prst="rect">
            <a:avLst/>
          </a:prstGeom>
          <a:noFill/>
          <a:ln>
            <a:noFill/>
          </a:ln>
        </p:spPr>
        <p:txBody>
          <a:bodyPr spcFirstLastPara="1" wrap="square" lIns="121900" tIns="121900" rIns="121900" bIns="121900" anchor="t" anchorCtr="0">
            <a:spAutoFit/>
          </a:bodyPr>
          <a:lstStyle/>
          <a:p>
            <a:r>
              <a:rPr lang="en-GB" sz="1600" dirty="0">
                <a:solidFill>
                  <a:srgbClr val="434343"/>
                </a:solidFill>
                <a:latin typeface="Google Sans"/>
                <a:ea typeface="Google Sans"/>
                <a:cs typeface="Google Sans"/>
                <a:sym typeface="Google Sans"/>
              </a:rPr>
              <a:t>E-commerce often has to rely on Implicit or Explicit feedback. With the use of hybrid feedback we can increase our revenue </a:t>
            </a:r>
            <a:endParaRPr sz="1600" dirty="0">
              <a:solidFill>
                <a:srgbClr val="434343"/>
              </a:solidFill>
              <a:latin typeface="Google Sans"/>
              <a:ea typeface="Google Sans"/>
              <a:cs typeface="Google Sans"/>
              <a:sym typeface="Google Sans"/>
            </a:endParaRPr>
          </a:p>
          <a:p>
            <a:endParaRPr sz="1600" dirty="0">
              <a:solidFill>
                <a:srgbClr val="434343"/>
              </a:solidFill>
              <a:latin typeface="Google Sans"/>
              <a:ea typeface="Google Sans"/>
              <a:cs typeface="Google Sans"/>
              <a:sym typeface="Google Sans"/>
            </a:endParaRPr>
          </a:p>
          <a:p>
            <a:r>
              <a:rPr lang="en-GB" sz="1600" dirty="0">
                <a:solidFill>
                  <a:srgbClr val="434343"/>
                </a:solidFill>
                <a:latin typeface="Google Sans"/>
                <a:ea typeface="Google Sans"/>
                <a:cs typeface="Google Sans"/>
                <a:sym typeface="Google Sans"/>
              </a:rPr>
              <a:t>With the use of consumer behaviour logs, E-commerce </a:t>
            </a:r>
            <a:r>
              <a:rPr lang="en-GB" sz="1600" dirty="0" err="1">
                <a:solidFill>
                  <a:srgbClr val="434343"/>
                </a:solidFill>
                <a:latin typeface="Google Sans"/>
                <a:ea typeface="Google Sans"/>
                <a:cs typeface="Google Sans"/>
                <a:sym typeface="Google Sans"/>
              </a:rPr>
              <a:t>sitescan</a:t>
            </a:r>
            <a:r>
              <a:rPr lang="en-GB" sz="1600" dirty="0">
                <a:solidFill>
                  <a:srgbClr val="434343"/>
                </a:solidFill>
                <a:latin typeface="Google Sans"/>
                <a:ea typeface="Google Sans"/>
                <a:cs typeface="Google Sans"/>
                <a:sym typeface="Google Sans"/>
              </a:rPr>
              <a:t> make use of  recommendations systems like:</a:t>
            </a:r>
            <a:endParaRPr sz="1600" dirty="0">
              <a:solidFill>
                <a:srgbClr val="434343"/>
              </a:solidFill>
              <a:latin typeface="Google Sans"/>
              <a:ea typeface="Google Sans"/>
              <a:cs typeface="Google Sans"/>
              <a:sym typeface="Google Sans"/>
            </a:endParaRPr>
          </a:p>
          <a:p>
            <a:pPr marL="609585" indent="-406390">
              <a:buSzPts val="1200"/>
              <a:buFont typeface="Roboto"/>
              <a:buChar char="●"/>
            </a:pPr>
            <a:r>
              <a:rPr lang="en-GB" sz="1600" dirty="0">
                <a:solidFill>
                  <a:srgbClr val="434343"/>
                </a:solidFill>
                <a:latin typeface="Google Sans"/>
                <a:ea typeface="Google Sans"/>
                <a:cs typeface="Google Sans"/>
                <a:sym typeface="Google Sans"/>
              </a:rPr>
              <a:t>Cross Sell: Recommend additional products to increase </a:t>
            </a:r>
            <a:endParaRPr sz="1600" dirty="0">
              <a:solidFill>
                <a:srgbClr val="434343"/>
              </a:solidFill>
              <a:latin typeface="Google Sans"/>
              <a:ea typeface="Google Sans"/>
              <a:cs typeface="Google Sans"/>
              <a:sym typeface="Google Sans"/>
            </a:endParaRPr>
          </a:p>
          <a:p>
            <a:pPr marL="609585"/>
            <a:r>
              <a:rPr lang="en-GB" sz="1600" dirty="0">
                <a:solidFill>
                  <a:srgbClr val="434343"/>
                </a:solidFill>
                <a:latin typeface="Google Sans"/>
                <a:ea typeface="Google Sans"/>
                <a:cs typeface="Google Sans"/>
                <a:sym typeface="Google Sans"/>
              </a:rPr>
              <a:t>average order size over time. </a:t>
            </a:r>
            <a:endParaRPr sz="1600" dirty="0">
              <a:solidFill>
                <a:srgbClr val="434343"/>
              </a:solidFill>
              <a:latin typeface="Google Sans"/>
              <a:ea typeface="Google Sans"/>
              <a:cs typeface="Google Sans"/>
              <a:sym typeface="Google Sans"/>
            </a:endParaRPr>
          </a:p>
          <a:p>
            <a:pPr marL="609585" indent="-406390">
              <a:buSzPts val="1200"/>
              <a:buFont typeface="Roboto"/>
              <a:buChar char="●"/>
            </a:pPr>
            <a:r>
              <a:rPr lang="en-GB" sz="1600" dirty="0">
                <a:solidFill>
                  <a:srgbClr val="434343"/>
                </a:solidFill>
                <a:latin typeface="Google Sans"/>
                <a:ea typeface="Google Sans"/>
                <a:cs typeface="Google Sans"/>
                <a:sym typeface="Google Sans"/>
              </a:rPr>
              <a:t>Loyalty: Personalize the website to build user-site relationship, which trains the system to build better recommendations.</a:t>
            </a:r>
            <a:r>
              <a:rPr lang="en-GB" sz="1600" dirty="0">
                <a:latin typeface="Roboto"/>
                <a:ea typeface="Roboto"/>
                <a:cs typeface="Roboto"/>
                <a:sym typeface="Roboto"/>
              </a:rPr>
              <a:t> </a:t>
            </a:r>
            <a:endParaRPr sz="1600" dirty="0">
              <a:latin typeface="Roboto"/>
              <a:ea typeface="Roboto"/>
              <a:cs typeface="Roboto"/>
              <a:sym typeface="Roboto"/>
            </a:endParaRPr>
          </a:p>
          <a:p>
            <a:pPr marL="609585"/>
            <a:endParaRPr sz="2400" dirty="0">
              <a:latin typeface="Roboto"/>
              <a:ea typeface="Roboto"/>
              <a:cs typeface="Roboto"/>
              <a:sym typeface="Roboto"/>
            </a:endParaRPr>
          </a:p>
          <a:p>
            <a:endParaRPr sz="2400" dirty="0">
              <a:latin typeface="Roboto"/>
              <a:ea typeface="Roboto"/>
              <a:cs typeface="Roboto"/>
              <a:sym typeface="Roboto"/>
            </a:endParaRPr>
          </a:p>
          <a:p>
            <a:endParaRPr sz="2400" dirty="0">
              <a:latin typeface="Roboto"/>
              <a:ea typeface="Roboto"/>
              <a:cs typeface="Roboto"/>
              <a:sym typeface="Roboto"/>
            </a:endParaRPr>
          </a:p>
          <a:p>
            <a:endParaRPr sz="2400" dirty="0">
              <a:latin typeface="Roboto"/>
              <a:ea typeface="Roboto"/>
              <a:cs typeface="Roboto"/>
              <a:sym typeface="Roboto"/>
            </a:endParaRPr>
          </a:p>
          <a:p>
            <a:endParaRPr sz="2400" dirty="0">
              <a:latin typeface="Roboto"/>
              <a:ea typeface="Roboto"/>
              <a:cs typeface="Roboto"/>
              <a:sym typeface="Roboto"/>
            </a:endParaRPr>
          </a:p>
        </p:txBody>
      </p:sp>
      <p:sp>
        <p:nvSpPr>
          <p:cNvPr id="1112" name="Google Shape;1112;p78"/>
          <p:cNvSpPr txBox="1"/>
          <p:nvPr/>
        </p:nvSpPr>
        <p:spPr>
          <a:xfrm>
            <a:off x="7499400" y="2269567"/>
            <a:ext cx="616800" cy="615513"/>
          </a:xfrm>
          <a:prstGeom prst="rect">
            <a:avLst/>
          </a:prstGeom>
          <a:noFill/>
          <a:ln>
            <a:noFill/>
          </a:ln>
        </p:spPr>
        <p:txBody>
          <a:bodyPr spcFirstLastPara="1" wrap="square" lIns="121900" tIns="121900" rIns="121900" bIns="121900" anchor="t" anchorCtr="0">
            <a:spAutoFit/>
          </a:bodyPr>
          <a:lstStyle/>
          <a:p>
            <a:endParaRPr sz="2400">
              <a:latin typeface="Roboto"/>
              <a:ea typeface="Roboto"/>
              <a:cs typeface="Roboto"/>
              <a:sym typeface="Roboto"/>
            </a:endParaRPr>
          </a:p>
        </p:txBody>
      </p:sp>
      <p:sp>
        <p:nvSpPr>
          <p:cNvPr id="1116" name="Google Shape;1116;p78"/>
          <p:cNvSpPr/>
          <p:nvPr/>
        </p:nvSpPr>
        <p:spPr>
          <a:xfrm>
            <a:off x="988737" y="27296"/>
            <a:ext cx="2398000" cy="110800"/>
          </a:xfrm>
          <a:prstGeom prst="rect">
            <a:avLst/>
          </a:prstGeom>
          <a:solidFill>
            <a:schemeClr val="accent6">
              <a:lumMod val="75000"/>
            </a:schemeClr>
          </a:solidFill>
          <a:ln>
            <a:noFill/>
          </a:ln>
        </p:spPr>
        <p:txBody>
          <a:bodyPr spcFirstLastPara="1" wrap="square" lIns="121900" tIns="121900" rIns="121900" bIns="121900" anchor="ctr" anchorCtr="0">
            <a:noAutofit/>
          </a:bodyPr>
          <a:lstStyle/>
          <a:p>
            <a:endParaRPr sz="4800">
              <a:solidFill>
                <a:schemeClr val="accent6">
                  <a:lumMod val="75000"/>
                </a:schemeClr>
              </a:solidFill>
              <a:latin typeface="Google Sans"/>
              <a:ea typeface="Google Sans"/>
              <a:cs typeface="Google Sans"/>
              <a:sym typeface="Google Sans"/>
            </a:endParaRPr>
          </a:p>
        </p:txBody>
      </p:sp>
      <p:pic>
        <p:nvPicPr>
          <p:cNvPr id="1114" name="Google Shape;1114;p78"/>
          <p:cNvPicPr preferRelativeResize="0"/>
          <p:nvPr/>
        </p:nvPicPr>
        <p:blipFill>
          <a:blip r:embed="rId3">
            <a:alphaModFix/>
          </a:blip>
          <a:stretch>
            <a:fillRect/>
          </a:stretch>
        </p:blipFill>
        <p:spPr>
          <a:xfrm>
            <a:off x="4251974" y="1134167"/>
            <a:ext cx="3400933" cy="2743367"/>
          </a:xfrm>
          <a:prstGeom prst="rect">
            <a:avLst/>
          </a:prstGeom>
          <a:noFill/>
          <a:ln>
            <a:noFill/>
          </a:ln>
        </p:spPr>
      </p:pic>
      <p:pic>
        <p:nvPicPr>
          <p:cNvPr id="1115" name="Google Shape;1115;p78"/>
          <p:cNvPicPr preferRelativeResize="0"/>
          <p:nvPr/>
        </p:nvPicPr>
        <p:blipFill>
          <a:blip r:embed="rId4">
            <a:alphaModFix/>
          </a:blip>
          <a:stretch>
            <a:fillRect/>
          </a:stretch>
        </p:blipFill>
        <p:spPr>
          <a:xfrm>
            <a:off x="6534910" y="2505851"/>
            <a:ext cx="5563531" cy="432851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84710D8-491D-466B-B162-8D30EBC91E7F}"/>
              </a:ext>
            </a:extLst>
          </p:cNvPr>
          <p:cNvSpPr txBox="1"/>
          <p:nvPr/>
        </p:nvSpPr>
        <p:spPr>
          <a:xfrm>
            <a:off x="306026" y="3429000"/>
            <a:ext cx="6190307" cy="3508653"/>
          </a:xfrm>
          <a:prstGeom prst="rect">
            <a:avLst/>
          </a:prstGeom>
          <a:noFill/>
        </p:spPr>
        <p:txBody>
          <a:bodyPr wrap="square" rtlCol="0">
            <a:spAutoFit/>
          </a:bodyPr>
          <a:lstStyle/>
          <a:p>
            <a:r>
              <a:rPr lang="en-US" sz="3200" b="1" dirty="0">
                <a:solidFill>
                  <a:schemeClr val="bg2">
                    <a:lumMod val="25000"/>
                  </a:schemeClr>
                </a:solidFill>
                <a:latin typeface="Google Sans Medium" panose="020B0604020202020204" charset="0"/>
              </a:rPr>
              <a:t>Mustafa Ali Mir</a:t>
            </a:r>
          </a:p>
          <a:p>
            <a:r>
              <a:rPr lang="en-US" dirty="0">
                <a:solidFill>
                  <a:schemeClr val="bg2">
                    <a:lumMod val="25000"/>
                  </a:schemeClr>
                </a:solidFill>
                <a:latin typeface="Google Sans Medium" panose="020B0604020202020204" charset="0"/>
              </a:rPr>
              <a:t>Data Engineer Google Cloud Platform</a:t>
            </a:r>
          </a:p>
          <a:p>
            <a:r>
              <a:rPr lang="en-US" dirty="0">
                <a:solidFill>
                  <a:schemeClr val="bg2">
                    <a:lumMod val="25000"/>
                  </a:schemeClr>
                </a:solidFill>
                <a:latin typeface="Google Sans Medium" panose="020B0604020202020204" charset="0"/>
              </a:rPr>
              <a:t>Google Cloud Partner – Royal Cyber</a:t>
            </a:r>
          </a:p>
          <a:p>
            <a:r>
              <a:rPr lang="en-US" dirty="0">
                <a:solidFill>
                  <a:schemeClr val="bg2">
                    <a:lumMod val="25000"/>
                  </a:schemeClr>
                </a:solidFill>
                <a:latin typeface="Google Sans Medium" panose="020B0604020202020204" charset="0"/>
              </a:rPr>
              <a:t>Ambassador – Karachi AI</a:t>
            </a:r>
          </a:p>
          <a:p>
            <a:r>
              <a:rPr lang="en-US" dirty="0">
                <a:solidFill>
                  <a:schemeClr val="bg2">
                    <a:lumMod val="25000"/>
                  </a:schemeClr>
                </a:solidFill>
                <a:latin typeface="Google Sans Medium" panose="020B0604020202020204" charset="0"/>
              </a:rPr>
              <a:t>Email: </a:t>
            </a:r>
            <a:r>
              <a:rPr lang="en-US" sz="2000" dirty="0">
                <a:latin typeface="Google Sans Medium" panose="020B0604020202020204" charset="0"/>
                <a:hlinkClick r:id="rId2"/>
              </a:rPr>
              <a:t>engr.mustafa.ali.mir@gmail.com</a:t>
            </a:r>
            <a:endParaRPr lang="en-US" sz="2000" dirty="0">
              <a:latin typeface="Google Sans Medium" panose="020B0604020202020204" charset="0"/>
            </a:endParaRPr>
          </a:p>
          <a:p>
            <a:r>
              <a:rPr lang="en-US" sz="2000" dirty="0">
                <a:solidFill>
                  <a:schemeClr val="bg2">
                    <a:lumMod val="25000"/>
                  </a:schemeClr>
                </a:solidFill>
                <a:latin typeface="Google Sans Medium" panose="020B0604020202020204" charset="0"/>
              </a:rPr>
              <a:t>LinkedIn: </a:t>
            </a:r>
            <a:r>
              <a:rPr lang="en-US" sz="2000" dirty="0">
                <a:latin typeface="Google Sans Medium" panose="020B0604020202020204" charset="0"/>
                <a:hlinkClick r:id="rId3"/>
              </a:rPr>
              <a:t>linkedin.com/in/mustafaali96/</a:t>
            </a:r>
            <a:endParaRPr lang="en-US" sz="2000" dirty="0">
              <a:latin typeface="Google Sans Medium" panose="020B0604020202020204" charset="0"/>
            </a:endParaRPr>
          </a:p>
          <a:p>
            <a:r>
              <a:rPr lang="en-US" sz="2000" dirty="0">
                <a:solidFill>
                  <a:schemeClr val="bg2">
                    <a:lumMod val="25000"/>
                  </a:schemeClr>
                </a:solidFill>
                <a:latin typeface="Google Sans Medium" panose="020B0604020202020204" charset="0"/>
              </a:rPr>
              <a:t>Facebook</a:t>
            </a:r>
            <a:r>
              <a:rPr lang="en-US" sz="2000" dirty="0">
                <a:latin typeface="Google Sans Medium" panose="020B0604020202020204" charset="0"/>
              </a:rPr>
              <a:t>: </a:t>
            </a:r>
            <a:r>
              <a:rPr lang="en-US" sz="2000" dirty="0">
                <a:solidFill>
                  <a:srgbClr val="0070C0"/>
                </a:solidFill>
                <a:latin typeface="Google Sans Medium" panose="020B0604020202020204" charset="0"/>
                <a:hlinkClick r:id="rId4">
                  <a:extLst>
                    <a:ext uri="{A12FA001-AC4F-418D-AE19-62706E023703}">
                      <ahyp:hlinkClr xmlns:ahyp="http://schemas.microsoft.com/office/drawing/2018/hyperlinkcolor" val="tx"/>
                    </a:ext>
                  </a:extLst>
                </a:hlinkClick>
              </a:rPr>
              <a:t>https://facebook.com/MustafaAliMir96</a:t>
            </a:r>
            <a:endParaRPr lang="en-US" sz="2000" dirty="0">
              <a:solidFill>
                <a:srgbClr val="0070C0"/>
              </a:solidFill>
              <a:latin typeface="Google Sans Medium" panose="020B0604020202020204" charset="0"/>
            </a:endParaRPr>
          </a:p>
          <a:p>
            <a:r>
              <a:rPr lang="en-US" sz="2000" dirty="0">
                <a:solidFill>
                  <a:schemeClr val="bg2">
                    <a:lumMod val="25000"/>
                  </a:schemeClr>
                </a:solidFill>
                <a:latin typeface="Google Sans Medium" panose="020B0604020202020204" charset="0"/>
              </a:rPr>
              <a:t>Website: </a:t>
            </a:r>
            <a:r>
              <a:rPr lang="en-US" sz="2000" dirty="0">
                <a:latin typeface="Google Sans Medium" panose="020B0604020202020204" charset="0"/>
                <a:hlinkClick r:id="rId5"/>
              </a:rPr>
              <a:t>https://mustafa-ali-mir.herokuapp.com/</a:t>
            </a:r>
            <a:endParaRPr lang="en-US" sz="2000" dirty="0">
              <a:latin typeface="Google Sans Medium" panose="020B0604020202020204" charset="0"/>
            </a:endParaRPr>
          </a:p>
          <a:p>
            <a:endParaRPr lang="en-US" sz="2000" dirty="0">
              <a:latin typeface="Google Sans Medium" panose="020B0604020202020204" charset="0"/>
            </a:endParaRPr>
          </a:p>
          <a:p>
            <a:endParaRPr lang="en-US" sz="2000" dirty="0">
              <a:latin typeface="Google Sans Medium" panose="020B0604020202020204" charset="0"/>
            </a:endParaRPr>
          </a:p>
          <a:p>
            <a:endParaRPr lang="en-US" sz="1600" dirty="0">
              <a:latin typeface="Google Sans Medium" panose="020B0604020202020204" charset="0"/>
            </a:endParaRPr>
          </a:p>
        </p:txBody>
      </p:sp>
      <p:sp>
        <p:nvSpPr>
          <p:cNvPr id="8" name="TextBox 7">
            <a:extLst>
              <a:ext uri="{FF2B5EF4-FFF2-40B4-BE49-F238E27FC236}">
                <a16:creationId xmlns:a16="http://schemas.microsoft.com/office/drawing/2014/main" id="{51716317-9FF8-4005-BC7F-97AB339C9D49}"/>
              </a:ext>
            </a:extLst>
          </p:cNvPr>
          <p:cNvSpPr txBox="1"/>
          <p:nvPr/>
        </p:nvSpPr>
        <p:spPr>
          <a:xfrm>
            <a:off x="868907" y="1073050"/>
            <a:ext cx="10454185" cy="1815882"/>
          </a:xfrm>
          <a:prstGeom prst="rect">
            <a:avLst/>
          </a:prstGeom>
          <a:noFill/>
        </p:spPr>
        <p:txBody>
          <a:bodyPr wrap="square" rtlCol="0">
            <a:spAutoFit/>
          </a:bodyPr>
          <a:lstStyle/>
          <a:p>
            <a:pPr algn="ctr"/>
            <a:r>
              <a:rPr lang="en-US" sz="2800" b="0" i="0" dirty="0">
                <a:solidFill>
                  <a:srgbClr val="000000"/>
                </a:solidFill>
                <a:effectLst/>
                <a:latin typeface="Arial" panose="020B0604020202020204" pitchFamily="34" charset="0"/>
              </a:rPr>
              <a:t>“Artificial Intelligence, Deep learning</a:t>
            </a:r>
            <a:r>
              <a:rPr lang="en-US" sz="2800" b="1" i="0" dirty="0">
                <a:solidFill>
                  <a:srgbClr val="000000"/>
                </a:solidFill>
                <a:effectLst/>
                <a:latin typeface="Arial" panose="020B0604020202020204" pitchFamily="34" charset="0"/>
              </a:rPr>
              <a:t>,</a:t>
            </a:r>
            <a:r>
              <a:rPr lang="en-US" sz="2800" b="0" i="0" dirty="0">
                <a:solidFill>
                  <a:srgbClr val="000000"/>
                </a:solidFill>
                <a:effectLst/>
                <a:latin typeface="Arial" panose="020B0604020202020204" pitchFamily="34" charset="0"/>
              </a:rPr>
              <a:t> Machine learning — whatever you’re doing if you don’t understand it — learn it. Because otherwise you’re going to be a dinosaur within 3 years.” ~</a:t>
            </a:r>
            <a:r>
              <a:rPr lang="en-US" sz="2800" b="1" i="0" dirty="0">
                <a:solidFill>
                  <a:srgbClr val="000000"/>
                </a:solidFill>
                <a:effectLst/>
                <a:latin typeface="Arial" panose="020B0604020202020204" pitchFamily="34" charset="0"/>
              </a:rPr>
              <a:t>Mark Cuban</a:t>
            </a:r>
            <a:endParaRPr lang="en-US" sz="2800" b="0" i="0" dirty="0">
              <a:solidFill>
                <a:srgbClr val="000000"/>
              </a:solidFill>
              <a:effectLst/>
              <a:latin typeface="Arial" panose="020B0604020202020204" pitchFamily="34" charset="0"/>
            </a:endParaRPr>
          </a:p>
        </p:txBody>
      </p:sp>
      <p:pic>
        <p:nvPicPr>
          <p:cNvPr id="9" name="Google Shape;3857;p436">
            <a:extLst>
              <a:ext uri="{FF2B5EF4-FFF2-40B4-BE49-F238E27FC236}">
                <a16:creationId xmlns:a16="http://schemas.microsoft.com/office/drawing/2014/main" id="{9252BD6D-28DE-456B-86D0-38F59D69A269}"/>
              </a:ext>
            </a:extLst>
          </p:cNvPr>
          <p:cNvPicPr preferRelativeResize="0"/>
          <p:nvPr/>
        </p:nvPicPr>
        <p:blipFill rotWithShape="1">
          <a:blip r:embed="rId6">
            <a:alphaModFix/>
          </a:blip>
          <a:srcRect l="8149" t="34216" r="55008" b="16705"/>
          <a:stretch/>
        </p:blipFill>
        <p:spPr>
          <a:xfrm flipH="1">
            <a:off x="9594573" y="3866019"/>
            <a:ext cx="2597426" cy="2991981"/>
          </a:xfrm>
          <a:prstGeom prst="rect">
            <a:avLst/>
          </a:prstGeom>
          <a:noFill/>
          <a:ln>
            <a:noFill/>
          </a:ln>
        </p:spPr>
      </p:pic>
      <p:sp>
        <p:nvSpPr>
          <p:cNvPr id="10" name="Google Shape;3856;p436">
            <a:extLst>
              <a:ext uri="{FF2B5EF4-FFF2-40B4-BE49-F238E27FC236}">
                <a16:creationId xmlns:a16="http://schemas.microsoft.com/office/drawing/2014/main" id="{8D1EF1FA-8E00-42FF-B81F-A199501058A2}"/>
              </a:ext>
            </a:extLst>
          </p:cNvPr>
          <p:cNvSpPr/>
          <p:nvPr/>
        </p:nvSpPr>
        <p:spPr>
          <a:xfrm>
            <a:off x="54592" y="3618425"/>
            <a:ext cx="148200" cy="1804800"/>
          </a:xfrm>
          <a:prstGeom prst="rect">
            <a:avLst/>
          </a:prstGeom>
          <a:solidFill>
            <a:srgbClr val="CEEA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4537;p468">
            <a:extLst>
              <a:ext uri="{FF2B5EF4-FFF2-40B4-BE49-F238E27FC236}">
                <a16:creationId xmlns:a16="http://schemas.microsoft.com/office/drawing/2014/main" id="{03729E74-4EB3-48BC-A1C1-43832384D862}"/>
              </a:ext>
            </a:extLst>
          </p:cNvPr>
          <p:cNvGrpSpPr/>
          <p:nvPr/>
        </p:nvGrpSpPr>
        <p:grpSpPr>
          <a:xfrm>
            <a:off x="306026" y="6203819"/>
            <a:ext cx="1538768" cy="505864"/>
            <a:chOff x="1325450" y="2304375"/>
            <a:chExt cx="1956061" cy="643048"/>
          </a:xfrm>
        </p:grpSpPr>
        <p:grpSp>
          <p:nvGrpSpPr>
            <p:cNvPr id="14" name="Google Shape;4538;p468">
              <a:extLst>
                <a:ext uri="{FF2B5EF4-FFF2-40B4-BE49-F238E27FC236}">
                  <a16:creationId xmlns:a16="http://schemas.microsoft.com/office/drawing/2014/main" id="{DE9E1DB3-4931-454A-9186-9203EDB38F51}"/>
                </a:ext>
              </a:extLst>
            </p:cNvPr>
            <p:cNvGrpSpPr/>
            <p:nvPr/>
          </p:nvGrpSpPr>
          <p:grpSpPr>
            <a:xfrm>
              <a:off x="1532144" y="2517656"/>
              <a:ext cx="1543000" cy="273170"/>
              <a:chOff x="1532144" y="2517656"/>
              <a:chExt cx="1543000" cy="273170"/>
            </a:xfrm>
          </p:grpSpPr>
          <p:sp>
            <p:nvSpPr>
              <p:cNvPr id="16" name="Google Shape;4539;p468">
                <a:extLst>
                  <a:ext uri="{FF2B5EF4-FFF2-40B4-BE49-F238E27FC236}">
                    <a16:creationId xmlns:a16="http://schemas.microsoft.com/office/drawing/2014/main" id="{AB5998ED-F409-41BA-BAF7-A9CEE52EA4AB}"/>
                  </a:ext>
                </a:extLst>
              </p:cNvPr>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nvGrpSpPr>
              <p:cNvPr id="17" name="Google Shape;4540;p468">
                <a:extLst>
                  <a:ext uri="{FF2B5EF4-FFF2-40B4-BE49-F238E27FC236}">
                    <a16:creationId xmlns:a16="http://schemas.microsoft.com/office/drawing/2014/main" id="{8196BCEE-DE28-4A83-8F7A-BA6FFE4ACC01}"/>
                  </a:ext>
                </a:extLst>
              </p:cNvPr>
              <p:cNvGrpSpPr/>
              <p:nvPr/>
            </p:nvGrpSpPr>
            <p:grpSpPr>
              <a:xfrm>
                <a:off x="2430468" y="2536041"/>
                <a:ext cx="644676" cy="193720"/>
                <a:chOff x="2430468" y="2536041"/>
                <a:chExt cx="644676" cy="193720"/>
              </a:xfrm>
            </p:grpSpPr>
            <p:sp>
              <p:nvSpPr>
                <p:cNvPr id="18" name="Google Shape;4541;p468">
                  <a:extLst>
                    <a:ext uri="{FF2B5EF4-FFF2-40B4-BE49-F238E27FC236}">
                      <a16:creationId xmlns:a16="http://schemas.microsoft.com/office/drawing/2014/main" id="{7C6BC16E-888D-49E9-980B-EC6ADC246A0F}"/>
                    </a:ext>
                  </a:extLst>
                </p:cNvPr>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19" name="Google Shape;4542;p468">
                  <a:extLst>
                    <a:ext uri="{FF2B5EF4-FFF2-40B4-BE49-F238E27FC236}">
                      <a16:creationId xmlns:a16="http://schemas.microsoft.com/office/drawing/2014/main" id="{AF3D7C82-EB25-4203-852C-502BC3CA1A66}"/>
                    </a:ext>
                  </a:extLst>
                </p:cNvPr>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20" name="Google Shape;4543;p468">
                  <a:extLst>
                    <a:ext uri="{FF2B5EF4-FFF2-40B4-BE49-F238E27FC236}">
                      <a16:creationId xmlns:a16="http://schemas.microsoft.com/office/drawing/2014/main" id="{374F0DAD-5118-441D-97BD-4005EE310DD8}"/>
                    </a:ext>
                  </a:extLst>
                </p:cNvPr>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21" name="Google Shape;4544;p468">
                  <a:extLst>
                    <a:ext uri="{FF2B5EF4-FFF2-40B4-BE49-F238E27FC236}">
                      <a16:creationId xmlns:a16="http://schemas.microsoft.com/office/drawing/2014/main" id="{1F1F5981-FD51-4140-95F0-C07E58D46E83}"/>
                    </a:ext>
                  </a:extLst>
                </p:cNvPr>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22" name="Google Shape;4545;p468">
                  <a:extLst>
                    <a:ext uri="{FF2B5EF4-FFF2-40B4-BE49-F238E27FC236}">
                      <a16:creationId xmlns:a16="http://schemas.microsoft.com/office/drawing/2014/main" id="{95E271EF-9E6A-4498-8548-E535ABE59191}"/>
                    </a:ext>
                  </a:extLst>
                </p:cNvPr>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grpSp>
        <p:sp>
          <p:nvSpPr>
            <p:cNvPr id="15" name="Google Shape;4546;p468">
              <a:extLst>
                <a:ext uri="{FF2B5EF4-FFF2-40B4-BE49-F238E27FC236}">
                  <a16:creationId xmlns:a16="http://schemas.microsoft.com/office/drawing/2014/main" id="{0A1F3401-8CD3-4770-A73A-5D40B6538B0B}"/>
                </a:ext>
              </a:extLst>
            </p:cNvPr>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121900" tIns="121900" rIns="121900" bIns="121900" anchor="ctr" anchorCtr="0">
              <a:noAutofit/>
            </a:bodyPr>
            <a:lstStyle/>
            <a:p>
              <a:endParaRPr sz="2400"/>
            </a:p>
          </p:txBody>
        </p:sp>
      </p:grpSp>
      <p:pic>
        <p:nvPicPr>
          <p:cNvPr id="23" name="Google Shape;4549;p468">
            <a:extLst>
              <a:ext uri="{FF2B5EF4-FFF2-40B4-BE49-F238E27FC236}">
                <a16:creationId xmlns:a16="http://schemas.microsoft.com/office/drawing/2014/main" id="{A03F29E1-53B5-4B49-A977-504ECD6FBC80}"/>
              </a:ext>
            </a:extLst>
          </p:cNvPr>
          <p:cNvPicPr preferRelativeResize="0"/>
          <p:nvPr/>
        </p:nvPicPr>
        <p:blipFill>
          <a:blip r:embed="rId7">
            <a:alphaModFix/>
          </a:blip>
          <a:stretch>
            <a:fillRect/>
          </a:stretch>
        </p:blipFill>
        <p:spPr>
          <a:xfrm>
            <a:off x="3637729" y="6325018"/>
            <a:ext cx="1116667" cy="263467"/>
          </a:xfrm>
          <a:prstGeom prst="rect">
            <a:avLst/>
          </a:prstGeom>
          <a:noFill/>
          <a:ln>
            <a:noFill/>
          </a:ln>
        </p:spPr>
      </p:pic>
      <p:pic>
        <p:nvPicPr>
          <p:cNvPr id="24" name="Picture 23">
            <a:extLst>
              <a:ext uri="{FF2B5EF4-FFF2-40B4-BE49-F238E27FC236}">
                <a16:creationId xmlns:a16="http://schemas.microsoft.com/office/drawing/2014/main" id="{A13CB999-217F-43E3-9B6C-3C6558B23FA1}"/>
              </a:ext>
            </a:extLst>
          </p:cNvPr>
          <p:cNvPicPr>
            <a:picLocks noChangeAspect="1"/>
          </p:cNvPicPr>
          <p:nvPr/>
        </p:nvPicPr>
        <p:blipFill>
          <a:blip r:embed="rId8"/>
          <a:stretch>
            <a:fillRect/>
          </a:stretch>
        </p:blipFill>
        <p:spPr>
          <a:xfrm>
            <a:off x="1943124" y="6285280"/>
            <a:ext cx="1497945" cy="408531"/>
          </a:xfrm>
          <a:prstGeom prst="rect">
            <a:avLst/>
          </a:prstGeom>
        </p:spPr>
      </p:pic>
    </p:spTree>
    <p:extLst>
      <p:ext uri="{BB962C8B-B14F-4D97-AF65-F5344CB8AC3E}">
        <p14:creationId xmlns:p14="http://schemas.microsoft.com/office/powerpoint/2010/main" val="14465311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31"/>
        <p:cNvGrpSpPr/>
        <p:nvPr/>
      </p:nvGrpSpPr>
      <p:grpSpPr>
        <a:xfrm>
          <a:off x="0" y="0"/>
          <a:ext cx="0" cy="0"/>
          <a:chOff x="0" y="0"/>
          <a:chExt cx="0" cy="0"/>
        </a:xfrm>
      </p:grpSpPr>
      <p:grpSp>
        <p:nvGrpSpPr>
          <p:cNvPr id="4532" name="Google Shape;4532;p468"/>
          <p:cNvGrpSpPr/>
          <p:nvPr/>
        </p:nvGrpSpPr>
        <p:grpSpPr>
          <a:xfrm>
            <a:off x="5735686" y="1746143"/>
            <a:ext cx="718996" cy="578324"/>
            <a:chOff x="6294751" y="783425"/>
            <a:chExt cx="5020925" cy="4038575"/>
          </a:xfrm>
        </p:grpSpPr>
        <p:sp>
          <p:nvSpPr>
            <p:cNvPr id="4533" name="Google Shape;4533;p468"/>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rgbClr val="EA4335"/>
            </a:solidFill>
            <a:ln>
              <a:noFill/>
            </a:ln>
          </p:spPr>
          <p:txBody>
            <a:bodyPr spcFirstLastPara="1" wrap="square" lIns="121900" tIns="121900" rIns="121900" bIns="121900" anchor="ctr" anchorCtr="0">
              <a:noAutofit/>
            </a:bodyPr>
            <a:lstStyle/>
            <a:p>
              <a:endParaRPr sz="2400"/>
            </a:p>
          </p:txBody>
        </p:sp>
        <p:sp>
          <p:nvSpPr>
            <p:cNvPr id="4534" name="Google Shape;4534;p468"/>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rgbClr val="4285F4"/>
            </a:solidFill>
            <a:ln>
              <a:noFill/>
            </a:ln>
          </p:spPr>
          <p:txBody>
            <a:bodyPr spcFirstLastPara="1" wrap="square" lIns="121900" tIns="121900" rIns="121900" bIns="121900" anchor="ctr" anchorCtr="0">
              <a:noAutofit/>
            </a:bodyPr>
            <a:lstStyle/>
            <a:p>
              <a:endParaRPr sz="2400"/>
            </a:p>
          </p:txBody>
        </p:sp>
        <p:sp>
          <p:nvSpPr>
            <p:cNvPr id="4535" name="Google Shape;4535;p468"/>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rgbClr val="34A853"/>
            </a:solidFill>
            <a:ln>
              <a:noFill/>
            </a:ln>
          </p:spPr>
          <p:txBody>
            <a:bodyPr spcFirstLastPara="1" wrap="square" lIns="121900" tIns="121900" rIns="121900" bIns="121900" anchor="ctr" anchorCtr="0">
              <a:noAutofit/>
            </a:bodyPr>
            <a:lstStyle/>
            <a:p>
              <a:endParaRPr sz="2400"/>
            </a:p>
          </p:txBody>
        </p:sp>
        <p:sp>
          <p:nvSpPr>
            <p:cNvPr id="4536" name="Google Shape;4536;p468"/>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rgbClr val="FBBC05"/>
            </a:solidFill>
            <a:ln>
              <a:noFill/>
            </a:ln>
          </p:spPr>
          <p:txBody>
            <a:bodyPr spcFirstLastPara="1" wrap="square" lIns="121900" tIns="121900" rIns="121900" bIns="121900" anchor="ctr" anchorCtr="0">
              <a:noAutofit/>
            </a:bodyPr>
            <a:lstStyle/>
            <a:p>
              <a:endParaRPr sz="2400"/>
            </a:p>
          </p:txBody>
        </p:sp>
      </p:grpSp>
      <p:grpSp>
        <p:nvGrpSpPr>
          <p:cNvPr id="4537" name="Google Shape;4537;p468"/>
          <p:cNvGrpSpPr/>
          <p:nvPr/>
        </p:nvGrpSpPr>
        <p:grpSpPr>
          <a:xfrm>
            <a:off x="3744003" y="6023199"/>
            <a:ext cx="1538768" cy="505864"/>
            <a:chOff x="1325450" y="2304375"/>
            <a:chExt cx="1956061" cy="643048"/>
          </a:xfrm>
        </p:grpSpPr>
        <p:grpSp>
          <p:nvGrpSpPr>
            <p:cNvPr id="4538" name="Google Shape;4538;p468"/>
            <p:cNvGrpSpPr/>
            <p:nvPr/>
          </p:nvGrpSpPr>
          <p:grpSpPr>
            <a:xfrm>
              <a:off x="1532144" y="2517656"/>
              <a:ext cx="1543000" cy="273170"/>
              <a:chOff x="1532144" y="2517656"/>
              <a:chExt cx="1543000" cy="273170"/>
            </a:xfrm>
          </p:grpSpPr>
          <p:sp>
            <p:nvSpPr>
              <p:cNvPr id="4539" name="Google Shape;4539;p468"/>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nvGrpSpPr>
              <p:cNvPr id="4540" name="Google Shape;4540;p468"/>
              <p:cNvGrpSpPr/>
              <p:nvPr/>
            </p:nvGrpSpPr>
            <p:grpSpPr>
              <a:xfrm>
                <a:off x="2430468" y="2536041"/>
                <a:ext cx="644676" cy="193720"/>
                <a:chOff x="2430468" y="2536041"/>
                <a:chExt cx="644676" cy="193720"/>
              </a:xfrm>
            </p:grpSpPr>
            <p:sp>
              <p:nvSpPr>
                <p:cNvPr id="4541" name="Google Shape;4541;p468"/>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4542" name="Google Shape;4542;p468"/>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4543" name="Google Shape;4543;p468"/>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4544" name="Google Shape;4544;p468"/>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121900" tIns="121900" rIns="121900" bIns="121900" anchor="ctr" anchorCtr="0">
                  <a:noAutofit/>
                </a:bodyPr>
                <a:lstStyle/>
                <a:p>
                  <a:endParaRPr sz="2400"/>
                </a:p>
              </p:txBody>
            </p:sp>
            <p:sp>
              <p:nvSpPr>
                <p:cNvPr id="4545" name="Google Shape;4545;p468"/>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121900" tIns="121900" rIns="121900" bIns="121900" anchor="ctr" anchorCtr="0">
                  <a:noAutofit/>
                </a:bodyPr>
                <a:lstStyle/>
                <a:p>
                  <a:endParaRPr sz="2400"/>
                </a:p>
              </p:txBody>
            </p:sp>
          </p:grpSp>
        </p:grpSp>
        <p:sp>
          <p:nvSpPr>
            <p:cNvPr id="4546" name="Google Shape;4546;p468"/>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121900" tIns="121900" rIns="121900" bIns="121900" anchor="ctr" anchorCtr="0">
              <a:noAutofit/>
            </a:bodyPr>
            <a:lstStyle/>
            <a:p>
              <a:endParaRPr sz="2400"/>
            </a:p>
          </p:txBody>
        </p:sp>
      </p:grpSp>
      <p:sp>
        <p:nvSpPr>
          <p:cNvPr id="4547" name="Google Shape;4547;p468"/>
          <p:cNvSpPr txBox="1"/>
          <p:nvPr/>
        </p:nvSpPr>
        <p:spPr>
          <a:xfrm>
            <a:off x="2678800" y="2716867"/>
            <a:ext cx="6365200" cy="2200800"/>
          </a:xfrm>
          <a:prstGeom prst="rect">
            <a:avLst/>
          </a:prstGeom>
          <a:noFill/>
          <a:ln>
            <a:noFill/>
          </a:ln>
        </p:spPr>
        <p:txBody>
          <a:bodyPr spcFirstLastPara="1" wrap="square" lIns="121900" tIns="121900" rIns="0" bIns="0" anchor="t" anchorCtr="0">
            <a:noAutofit/>
          </a:bodyPr>
          <a:lstStyle/>
          <a:p>
            <a:pPr algn="ctr">
              <a:lnSpc>
                <a:spcPct val="115000"/>
              </a:lnSpc>
            </a:pPr>
            <a:r>
              <a:rPr lang="en" sz="4800">
                <a:solidFill>
                  <a:srgbClr val="202124"/>
                </a:solidFill>
                <a:latin typeface="Google Sans Medium"/>
                <a:ea typeface="Google Sans Medium"/>
                <a:cs typeface="Google Sans Medium"/>
                <a:sym typeface="Google Sans Medium"/>
              </a:rPr>
              <a:t>That’s a wrap. Thanks!</a:t>
            </a:r>
            <a:endParaRPr sz="4800">
              <a:solidFill>
                <a:srgbClr val="202124"/>
              </a:solidFill>
              <a:latin typeface="Google Sans Medium"/>
              <a:ea typeface="Google Sans Medium"/>
              <a:cs typeface="Google Sans Medium"/>
              <a:sym typeface="Google Sans Medium"/>
            </a:endParaRPr>
          </a:p>
        </p:txBody>
      </p:sp>
      <p:pic>
        <p:nvPicPr>
          <p:cNvPr id="4548" name="Google Shape;4548;p468"/>
          <p:cNvPicPr preferRelativeResize="0"/>
          <p:nvPr/>
        </p:nvPicPr>
        <p:blipFill>
          <a:blip r:embed="rId3">
            <a:alphaModFix/>
          </a:blip>
          <a:stretch>
            <a:fillRect/>
          </a:stretch>
        </p:blipFill>
        <p:spPr>
          <a:xfrm>
            <a:off x="4186266" y="3771784"/>
            <a:ext cx="3718268" cy="2478832"/>
          </a:xfrm>
          <a:prstGeom prst="rect">
            <a:avLst/>
          </a:prstGeom>
          <a:noFill/>
          <a:ln>
            <a:noFill/>
          </a:ln>
        </p:spPr>
      </p:pic>
      <p:pic>
        <p:nvPicPr>
          <p:cNvPr id="4549" name="Google Shape;4549;p468"/>
          <p:cNvPicPr preferRelativeResize="0"/>
          <p:nvPr/>
        </p:nvPicPr>
        <p:blipFill>
          <a:blip r:embed="rId4">
            <a:alphaModFix/>
          </a:blip>
          <a:stretch>
            <a:fillRect/>
          </a:stretch>
        </p:blipFill>
        <p:spPr>
          <a:xfrm>
            <a:off x="7075706" y="6144398"/>
            <a:ext cx="1116667" cy="263467"/>
          </a:xfrm>
          <a:prstGeom prst="rect">
            <a:avLst/>
          </a:prstGeom>
          <a:noFill/>
          <a:ln>
            <a:noFill/>
          </a:ln>
        </p:spPr>
      </p:pic>
      <p:pic>
        <p:nvPicPr>
          <p:cNvPr id="20" name="Picture 19">
            <a:extLst>
              <a:ext uri="{FF2B5EF4-FFF2-40B4-BE49-F238E27FC236}">
                <a16:creationId xmlns:a16="http://schemas.microsoft.com/office/drawing/2014/main" id="{6C2C0251-5D54-46B0-8804-D1E638AAC65D}"/>
              </a:ext>
            </a:extLst>
          </p:cNvPr>
          <p:cNvPicPr>
            <a:picLocks noChangeAspect="1"/>
          </p:cNvPicPr>
          <p:nvPr/>
        </p:nvPicPr>
        <p:blipFill>
          <a:blip r:embed="rId5"/>
          <a:stretch>
            <a:fillRect/>
          </a:stretch>
        </p:blipFill>
        <p:spPr>
          <a:xfrm>
            <a:off x="5381101" y="6104660"/>
            <a:ext cx="1497945" cy="408531"/>
          </a:xfrm>
          <a:prstGeom prst="rect">
            <a:avLst/>
          </a:prstGeom>
        </p:spPr>
      </p:pic>
    </p:spTree>
    <p:extLst>
      <p:ext uri="{BB962C8B-B14F-4D97-AF65-F5344CB8AC3E}">
        <p14:creationId xmlns:p14="http://schemas.microsoft.com/office/powerpoint/2010/main" val="1882822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E24F1-903C-425A-9BBF-C2137AEE100C}"/>
              </a:ext>
            </a:extLst>
          </p:cNvPr>
          <p:cNvSpPr>
            <a:spLocks noGrp="1"/>
          </p:cNvSpPr>
          <p:nvPr>
            <p:ph type="ctrTitle"/>
          </p:nvPr>
        </p:nvSpPr>
        <p:spPr>
          <a:xfrm>
            <a:off x="231913" y="739166"/>
            <a:ext cx="11728174" cy="1005302"/>
          </a:xfrm>
        </p:spPr>
        <p:txBody>
          <a:bodyPr>
            <a:normAutofit/>
          </a:bodyPr>
          <a:lstStyle/>
          <a:p>
            <a:r>
              <a:rPr lang="en-US" sz="5400" dirty="0"/>
              <a:t>Formal Definition of Artificial Intelligence </a:t>
            </a:r>
          </a:p>
        </p:txBody>
      </p:sp>
      <p:sp>
        <p:nvSpPr>
          <p:cNvPr id="3" name="Subtitle 2">
            <a:extLst>
              <a:ext uri="{FF2B5EF4-FFF2-40B4-BE49-F238E27FC236}">
                <a16:creationId xmlns:a16="http://schemas.microsoft.com/office/drawing/2014/main" id="{4C2803BF-2604-4BE8-B8CE-660682B3DF1F}"/>
              </a:ext>
            </a:extLst>
          </p:cNvPr>
          <p:cNvSpPr>
            <a:spLocks noGrp="1"/>
          </p:cNvSpPr>
          <p:nvPr>
            <p:ph type="subTitle" idx="1"/>
          </p:nvPr>
        </p:nvSpPr>
        <p:spPr>
          <a:xfrm>
            <a:off x="231913" y="1517883"/>
            <a:ext cx="11542745" cy="2262809"/>
          </a:xfrm>
        </p:spPr>
        <p:txBody>
          <a:bodyPr>
            <a:normAutofit/>
          </a:bodyPr>
          <a:lstStyle/>
          <a:p>
            <a:r>
              <a:rPr lang="en-US" sz="2800" b="0" i="0" dirty="0">
                <a:solidFill>
                  <a:srgbClr val="757575"/>
                </a:solidFill>
                <a:effectLst/>
                <a:latin typeface="fell"/>
              </a:rPr>
              <a:t>“The theory and development of computer systems able to perform tasks normally requiring human intelligence, such as visual perception, speech recognition, decision-making, and translation between languages.”</a:t>
            </a:r>
            <a:endParaRPr lang="en-US" sz="2800" dirty="0"/>
          </a:p>
        </p:txBody>
      </p:sp>
      <p:pic>
        <p:nvPicPr>
          <p:cNvPr id="4" name="Picture 2" descr="Artificial Intelligence vs Machine Learning vs Deep Learning">
            <a:extLst>
              <a:ext uri="{FF2B5EF4-FFF2-40B4-BE49-F238E27FC236}">
                <a16:creationId xmlns:a16="http://schemas.microsoft.com/office/drawing/2014/main" id="{19B6E3AB-71B0-4743-A342-87FC67584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982" y="2976355"/>
            <a:ext cx="8958036" cy="37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345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achine Learning vs Traditional Programming">
            <a:extLst>
              <a:ext uri="{FF2B5EF4-FFF2-40B4-BE49-F238E27FC236}">
                <a16:creationId xmlns:a16="http://schemas.microsoft.com/office/drawing/2014/main" id="{A5816646-87BC-4919-9739-68D2CDE127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1910" y="1651379"/>
            <a:ext cx="6610090" cy="41284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1167E0-C8D5-4AA0-848B-B28DE5CC9565}"/>
              </a:ext>
            </a:extLst>
          </p:cNvPr>
          <p:cNvSpPr txBox="1"/>
          <p:nvPr/>
        </p:nvSpPr>
        <p:spPr>
          <a:xfrm>
            <a:off x="518615" y="382137"/>
            <a:ext cx="9539785" cy="584775"/>
          </a:xfrm>
          <a:prstGeom prst="rect">
            <a:avLst/>
          </a:prstGeom>
          <a:noFill/>
        </p:spPr>
        <p:txBody>
          <a:bodyPr wrap="square" rtlCol="0">
            <a:spAutoFit/>
          </a:bodyPr>
          <a:lstStyle/>
          <a:p>
            <a:r>
              <a:rPr lang="en-US" sz="3200" b="1" dirty="0"/>
              <a:t>Traditional Programming vs Machine Learning</a:t>
            </a:r>
          </a:p>
        </p:txBody>
      </p:sp>
      <p:sp>
        <p:nvSpPr>
          <p:cNvPr id="5" name="TextBox 4">
            <a:extLst>
              <a:ext uri="{FF2B5EF4-FFF2-40B4-BE49-F238E27FC236}">
                <a16:creationId xmlns:a16="http://schemas.microsoft.com/office/drawing/2014/main" id="{FE83A9F5-A7C2-48AB-B0CC-CCC823295D1B}"/>
              </a:ext>
            </a:extLst>
          </p:cNvPr>
          <p:cNvSpPr txBox="1"/>
          <p:nvPr/>
        </p:nvSpPr>
        <p:spPr>
          <a:xfrm>
            <a:off x="518615" y="5159752"/>
            <a:ext cx="4708478" cy="646331"/>
          </a:xfrm>
          <a:prstGeom prst="rect">
            <a:avLst/>
          </a:prstGeom>
          <a:noFill/>
        </p:spPr>
        <p:txBody>
          <a:bodyPr wrap="square" rtlCol="0">
            <a:spAutoFit/>
          </a:bodyPr>
          <a:lstStyle/>
          <a:p>
            <a:r>
              <a:rPr lang="en-US" b="1" dirty="0">
                <a:solidFill>
                  <a:srgbClr val="6A9955"/>
                </a:solidFill>
                <a:effectLst/>
                <a:latin typeface="Consolas" panose="020B0609020204030204" pitchFamily="49" charset="0"/>
              </a:rPr>
              <a:t>Formula: </a:t>
            </a:r>
          </a:p>
          <a:p>
            <a:r>
              <a:rPr lang="en-US" b="1" dirty="0">
                <a:solidFill>
                  <a:srgbClr val="6A9955"/>
                </a:solidFill>
                <a:latin typeface="Consolas" panose="020B0609020204030204" pitchFamily="49" charset="0"/>
              </a:rPr>
              <a:t>	</a:t>
            </a:r>
            <a:r>
              <a:rPr lang="en-US" b="1" dirty="0">
                <a:solidFill>
                  <a:srgbClr val="6A9955"/>
                </a:solidFill>
                <a:effectLst/>
                <a:latin typeface="Consolas" panose="020B0609020204030204" pitchFamily="49" charset="0"/>
              </a:rPr>
              <a:t>(x * 2) + 3</a:t>
            </a:r>
            <a:endParaRPr lang="en-US" b="1" dirty="0">
              <a:solidFill>
                <a:srgbClr val="D4D4D4"/>
              </a:solidFill>
              <a:effectLst/>
              <a:latin typeface="Consolas" panose="020B0609020204030204" pitchFamily="49" charset="0"/>
            </a:endParaRPr>
          </a:p>
        </p:txBody>
      </p:sp>
      <p:sp>
        <p:nvSpPr>
          <p:cNvPr id="6" name="TextBox 5">
            <a:extLst>
              <a:ext uri="{FF2B5EF4-FFF2-40B4-BE49-F238E27FC236}">
                <a16:creationId xmlns:a16="http://schemas.microsoft.com/office/drawing/2014/main" id="{7CD99EEC-612A-456E-BE9D-E783E8BBDB09}"/>
              </a:ext>
            </a:extLst>
          </p:cNvPr>
          <p:cNvSpPr txBox="1"/>
          <p:nvPr/>
        </p:nvSpPr>
        <p:spPr>
          <a:xfrm>
            <a:off x="655092" y="1078173"/>
            <a:ext cx="2934269" cy="3970318"/>
          </a:xfrm>
          <a:prstGeom prst="rect">
            <a:avLst/>
          </a:prstGeom>
          <a:noFill/>
        </p:spPr>
        <p:txBody>
          <a:bodyPr wrap="square" rtlCol="0">
            <a:spAutoFit/>
          </a:bodyPr>
          <a:lstStyle/>
          <a:p>
            <a:r>
              <a:rPr lang="en-US" sz="2800" dirty="0"/>
              <a:t>Guess the number</a:t>
            </a:r>
          </a:p>
          <a:p>
            <a:endParaRPr lang="en-US" sz="2800" dirty="0"/>
          </a:p>
          <a:p>
            <a:pPr algn="ctr"/>
            <a:r>
              <a:rPr lang="en-US" sz="2800" dirty="0"/>
              <a:t>1 = 5</a:t>
            </a:r>
          </a:p>
          <a:p>
            <a:pPr algn="ctr"/>
            <a:r>
              <a:rPr lang="en-US" sz="2800" dirty="0"/>
              <a:t>2 = ?</a:t>
            </a:r>
          </a:p>
          <a:p>
            <a:pPr algn="ctr"/>
            <a:r>
              <a:rPr lang="en-US" sz="2800" dirty="0"/>
              <a:t>3 = ?</a:t>
            </a:r>
          </a:p>
          <a:p>
            <a:pPr algn="ctr"/>
            <a:r>
              <a:rPr lang="en-US" sz="2800" dirty="0"/>
              <a:t>4 = ?</a:t>
            </a:r>
          </a:p>
          <a:p>
            <a:pPr algn="ctr"/>
            <a:r>
              <a:rPr lang="en-US" sz="2800" dirty="0"/>
              <a:t>5 = ?</a:t>
            </a:r>
          </a:p>
          <a:p>
            <a:pPr algn="ctr"/>
            <a:r>
              <a:rPr lang="en-US" sz="2800" dirty="0"/>
              <a:t>6 = ?</a:t>
            </a:r>
          </a:p>
          <a:p>
            <a:pPr algn="ctr"/>
            <a:r>
              <a:rPr lang="en-US" sz="2800" dirty="0"/>
              <a:t>7 = ?</a:t>
            </a:r>
          </a:p>
        </p:txBody>
      </p:sp>
      <p:sp>
        <p:nvSpPr>
          <p:cNvPr id="7" name="TextBox 6">
            <a:extLst>
              <a:ext uri="{FF2B5EF4-FFF2-40B4-BE49-F238E27FC236}">
                <a16:creationId xmlns:a16="http://schemas.microsoft.com/office/drawing/2014/main" id="{CCDC173A-38A5-4FBC-9578-C414E2F9859B}"/>
              </a:ext>
            </a:extLst>
          </p:cNvPr>
          <p:cNvSpPr txBox="1"/>
          <p:nvPr/>
        </p:nvSpPr>
        <p:spPr>
          <a:xfrm>
            <a:off x="2579401" y="2370835"/>
            <a:ext cx="1364777" cy="2677656"/>
          </a:xfrm>
          <a:prstGeom prst="rect">
            <a:avLst/>
          </a:prstGeom>
          <a:noFill/>
        </p:spPr>
        <p:txBody>
          <a:bodyPr wrap="square" rtlCol="0">
            <a:spAutoFit/>
          </a:bodyPr>
          <a:lstStyle/>
          <a:p>
            <a:r>
              <a:rPr lang="en-US" sz="2800" dirty="0"/>
              <a:t>7</a:t>
            </a:r>
          </a:p>
          <a:p>
            <a:r>
              <a:rPr lang="en-US" sz="2800" dirty="0"/>
              <a:t>9</a:t>
            </a:r>
          </a:p>
          <a:p>
            <a:r>
              <a:rPr lang="en-US" sz="2800" dirty="0"/>
              <a:t>11</a:t>
            </a:r>
          </a:p>
          <a:p>
            <a:r>
              <a:rPr lang="en-US" sz="2800" dirty="0"/>
              <a:t>13</a:t>
            </a:r>
          </a:p>
          <a:p>
            <a:r>
              <a:rPr lang="en-US" sz="2800" dirty="0"/>
              <a:t>15</a:t>
            </a:r>
          </a:p>
          <a:p>
            <a:r>
              <a:rPr lang="en-US" sz="2800" dirty="0"/>
              <a:t>17</a:t>
            </a:r>
          </a:p>
        </p:txBody>
      </p:sp>
    </p:spTree>
    <p:extLst>
      <p:ext uri="{BB962C8B-B14F-4D97-AF65-F5344CB8AC3E}">
        <p14:creationId xmlns:p14="http://schemas.microsoft.com/office/powerpoint/2010/main" val="288153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fade">
                                      <p:cBhvr>
                                        <p:cTn id="37" dur="500"/>
                                        <p:tgtEl>
                                          <p:spTgt spid="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fade">
                                      <p:cBhvr>
                                        <p:cTn id="4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achine learning Algorithms and where they are used? – Samurai&amp;#39;s Sakura">
            <a:extLst>
              <a:ext uri="{FF2B5EF4-FFF2-40B4-BE49-F238E27FC236}">
                <a16:creationId xmlns:a16="http://schemas.microsoft.com/office/drawing/2014/main" id="{B6B33C3F-DC35-4156-8C8D-D3F51951C8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34" t="620" r="3603"/>
          <a:stretch/>
        </p:blipFill>
        <p:spPr bwMode="auto">
          <a:xfrm>
            <a:off x="0" y="-1"/>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797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625F8E-91CF-403E-AAFA-15A6D43723E0}"/>
              </a:ext>
            </a:extLst>
          </p:cNvPr>
          <p:cNvPicPr>
            <a:picLocks noChangeAspect="1"/>
          </p:cNvPicPr>
          <p:nvPr/>
        </p:nvPicPr>
        <p:blipFill>
          <a:blip r:embed="rId2"/>
          <a:stretch>
            <a:fillRect/>
          </a:stretch>
        </p:blipFill>
        <p:spPr>
          <a:xfrm>
            <a:off x="1453772" y="1576973"/>
            <a:ext cx="9284456" cy="4809759"/>
          </a:xfrm>
          <a:prstGeom prst="rect">
            <a:avLst/>
          </a:prstGeom>
        </p:spPr>
      </p:pic>
      <p:sp>
        <p:nvSpPr>
          <p:cNvPr id="4" name="TextBox 3">
            <a:extLst>
              <a:ext uri="{FF2B5EF4-FFF2-40B4-BE49-F238E27FC236}">
                <a16:creationId xmlns:a16="http://schemas.microsoft.com/office/drawing/2014/main" id="{EB9314A3-5EDD-4834-BD93-A469138C3CB5}"/>
              </a:ext>
            </a:extLst>
          </p:cNvPr>
          <p:cNvSpPr txBox="1"/>
          <p:nvPr/>
        </p:nvSpPr>
        <p:spPr>
          <a:xfrm>
            <a:off x="450166" y="436098"/>
            <a:ext cx="7343336" cy="646331"/>
          </a:xfrm>
          <a:prstGeom prst="rect">
            <a:avLst/>
          </a:prstGeom>
          <a:noFill/>
        </p:spPr>
        <p:txBody>
          <a:bodyPr wrap="square" rtlCol="0">
            <a:spAutoFit/>
          </a:bodyPr>
          <a:lstStyle/>
          <a:p>
            <a:r>
              <a:rPr lang="en-US" sz="3600" b="1" dirty="0"/>
              <a:t>Unsupervised: Clustering</a:t>
            </a:r>
          </a:p>
        </p:txBody>
      </p:sp>
    </p:spTree>
    <p:extLst>
      <p:ext uri="{BB962C8B-B14F-4D97-AF65-F5344CB8AC3E}">
        <p14:creationId xmlns:p14="http://schemas.microsoft.com/office/powerpoint/2010/main" val="2485995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DA52B-7093-4519-94EC-8EDEEAD48F3A}"/>
              </a:ext>
            </a:extLst>
          </p:cNvPr>
          <p:cNvPicPr>
            <a:picLocks noChangeAspect="1"/>
          </p:cNvPicPr>
          <p:nvPr/>
        </p:nvPicPr>
        <p:blipFill>
          <a:blip r:embed="rId2"/>
          <a:stretch>
            <a:fillRect/>
          </a:stretch>
        </p:blipFill>
        <p:spPr>
          <a:xfrm>
            <a:off x="2509911" y="1533963"/>
            <a:ext cx="7172178" cy="5168187"/>
          </a:xfrm>
          <a:prstGeom prst="rect">
            <a:avLst/>
          </a:prstGeom>
        </p:spPr>
      </p:pic>
      <p:sp>
        <p:nvSpPr>
          <p:cNvPr id="4" name="TextBox 3">
            <a:extLst>
              <a:ext uri="{FF2B5EF4-FFF2-40B4-BE49-F238E27FC236}">
                <a16:creationId xmlns:a16="http://schemas.microsoft.com/office/drawing/2014/main" id="{17027C18-D664-468D-8DF6-8935F08700FD}"/>
              </a:ext>
            </a:extLst>
          </p:cNvPr>
          <p:cNvSpPr txBox="1"/>
          <p:nvPr/>
        </p:nvSpPr>
        <p:spPr>
          <a:xfrm>
            <a:off x="900332" y="450166"/>
            <a:ext cx="8145194" cy="646331"/>
          </a:xfrm>
          <a:prstGeom prst="rect">
            <a:avLst/>
          </a:prstGeom>
          <a:noFill/>
        </p:spPr>
        <p:txBody>
          <a:bodyPr wrap="square" rtlCol="0">
            <a:spAutoFit/>
          </a:bodyPr>
          <a:lstStyle/>
          <a:p>
            <a:r>
              <a:rPr lang="en-US" sz="3600" b="1" dirty="0"/>
              <a:t>What is Computer Vision?</a:t>
            </a:r>
          </a:p>
        </p:txBody>
      </p:sp>
    </p:spTree>
    <p:extLst>
      <p:ext uri="{BB962C8B-B14F-4D97-AF65-F5344CB8AC3E}">
        <p14:creationId xmlns:p14="http://schemas.microsoft.com/office/powerpoint/2010/main" val="3957280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0D81EB-2165-42AF-AD97-DA8B2818A2EB}"/>
              </a:ext>
            </a:extLst>
          </p:cNvPr>
          <p:cNvPicPr>
            <a:picLocks noChangeAspect="1"/>
          </p:cNvPicPr>
          <p:nvPr/>
        </p:nvPicPr>
        <p:blipFill>
          <a:blip r:embed="rId2"/>
          <a:stretch>
            <a:fillRect/>
          </a:stretch>
        </p:blipFill>
        <p:spPr>
          <a:xfrm>
            <a:off x="891652" y="2194633"/>
            <a:ext cx="10408696" cy="3756001"/>
          </a:xfrm>
          <a:prstGeom prst="rect">
            <a:avLst/>
          </a:prstGeom>
        </p:spPr>
      </p:pic>
      <p:sp>
        <p:nvSpPr>
          <p:cNvPr id="4" name="TextBox 3">
            <a:extLst>
              <a:ext uri="{FF2B5EF4-FFF2-40B4-BE49-F238E27FC236}">
                <a16:creationId xmlns:a16="http://schemas.microsoft.com/office/drawing/2014/main" id="{3B5CDBA5-2563-4906-B340-B10EC4A5C158}"/>
              </a:ext>
            </a:extLst>
          </p:cNvPr>
          <p:cNvSpPr txBox="1"/>
          <p:nvPr/>
        </p:nvSpPr>
        <p:spPr>
          <a:xfrm>
            <a:off x="450166" y="717453"/>
            <a:ext cx="4688976" cy="646331"/>
          </a:xfrm>
          <a:prstGeom prst="rect">
            <a:avLst/>
          </a:prstGeom>
          <a:noFill/>
        </p:spPr>
        <p:txBody>
          <a:bodyPr wrap="none" rtlCol="0">
            <a:spAutoFit/>
          </a:bodyPr>
          <a:lstStyle/>
          <a:p>
            <a:r>
              <a:rPr lang="en-US" sz="3600" b="1" dirty="0"/>
              <a:t>How do Computer See?</a:t>
            </a:r>
          </a:p>
        </p:txBody>
      </p:sp>
    </p:spTree>
    <p:extLst>
      <p:ext uri="{BB962C8B-B14F-4D97-AF65-F5344CB8AC3E}">
        <p14:creationId xmlns:p14="http://schemas.microsoft.com/office/powerpoint/2010/main" val="3589181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LOps: MLOps for Deep Learning">
            <a:extLst>
              <a:ext uri="{FF2B5EF4-FFF2-40B4-BE49-F238E27FC236}">
                <a16:creationId xmlns:a16="http://schemas.microsoft.com/office/drawing/2014/main" id="{78D031A5-CA0E-4F77-B591-E364D28F4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717" y="802247"/>
            <a:ext cx="9593272" cy="5922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8751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1415</TotalTime>
  <Words>1781</Words>
  <Application>Microsoft Office PowerPoint</Application>
  <PresentationFormat>Widescreen</PresentationFormat>
  <Paragraphs>299</Paragraphs>
  <Slides>26</Slides>
  <Notes>13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26</vt:i4>
      </vt:variant>
    </vt:vector>
  </HeadingPairs>
  <TitlesOfParts>
    <vt:vector size="41" baseType="lpstr">
      <vt:lpstr>-apple-system</vt:lpstr>
      <vt:lpstr>Arial</vt:lpstr>
      <vt:lpstr>Calibri</vt:lpstr>
      <vt:lpstr>Calibri (Body)</vt:lpstr>
      <vt:lpstr>Calibri Light</vt:lpstr>
      <vt:lpstr>Consolas</vt:lpstr>
      <vt:lpstr>fell</vt:lpstr>
      <vt:lpstr>Georgia</vt:lpstr>
      <vt:lpstr>Google Sans</vt:lpstr>
      <vt:lpstr>Google Sans Medium</vt:lpstr>
      <vt:lpstr>Montserrat</vt:lpstr>
      <vt:lpstr>Quattrocento Sans</vt:lpstr>
      <vt:lpstr>Roboto</vt:lpstr>
      <vt:lpstr>Source Serif Pro</vt:lpstr>
      <vt:lpstr>Office Theme</vt:lpstr>
      <vt:lpstr>Intro To Artificial Intelligence</vt:lpstr>
      <vt:lpstr>PowerPoint Presentation</vt:lpstr>
      <vt:lpstr>Formal Definition of Artificial Intelligence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There are AI opportunities in every industry</vt:lpstr>
      <vt:lpstr>Language Translation and natural language</vt:lpstr>
      <vt:lpstr>A platform for all users and intents throughout the ML lifecycle</vt:lpstr>
      <vt:lpstr>What &amp; Why Low Code / No Code Tools Built a fully-developed solution without writing a Code</vt:lpstr>
      <vt:lpstr>PowerPoint Presentation</vt:lpstr>
      <vt:lpstr>Confusion Matrix</vt:lpstr>
      <vt:lpstr>What is MLOps ?</vt:lpstr>
      <vt:lpstr>PowerPoint Presentation</vt:lpstr>
      <vt:lpstr>PowerPoint Presentation</vt:lpstr>
      <vt:lpstr>AI Use Cases​</vt:lpstr>
      <vt:lpstr>Personalized Recommendations </vt:lpstr>
      <vt:lpstr>Feedback based Recommendation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Mehsam Raza Hemani</dc:creator>
  <cp:lastModifiedBy>Mustafa Ali</cp:lastModifiedBy>
  <cp:revision>53</cp:revision>
  <dcterms:created xsi:type="dcterms:W3CDTF">2021-11-01T20:08:09Z</dcterms:created>
  <dcterms:modified xsi:type="dcterms:W3CDTF">2022-03-29T15:42:59Z</dcterms:modified>
</cp:coreProperties>
</file>